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4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ytedance" initials="b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EEE7"/>
          </a:solidFill>
        </a:fill>
      </a:tcStyle>
    </a:wholeTbl>
    <a:band2H>
      <a:tcTxStyle/>
      <a:tcStyle>
        <a:tcBdr/>
        <a:fill>
          <a:solidFill>
            <a:srgbClr val="E6F7F3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7"/>
    <p:restoredTop sz="94762"/>
  </p:normalViewPr>
  <p:slideViewPr>
    <p:cSldViewPr snapToGrid="0" snapToObjects="1">
      <p:cViewPr varScale="1">
        <p:scale>
          <a:sx n="50" d="100"/>
          <a:sy n="50" d="100"/>
        </p:scale>
        <p:origin x="2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1-28T15:43:11.621" idx="1">
    <p:pos x="8317" y="1463"/>
    <p:text>接下的内容：(站在工程服务的角度)
1.首先简单介绍【cpu的基础知识】，怎么看cpu的利用率和相关的硬件指标； 
2.更多的篇幅讲cpu性能分析的方法和工具，也会有比较多的例子。和大家一起交流探讨下。希望通过这些简单的例子，引出遇到对应性能问题时，解决问题的思路。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tif>
</file>

<file path=ppt/media/image11.tif>
</file>

<file path=ppt/media/image12.tif>
</file>

<file path=ppt/media/image13.tif>
</file>

<file path=ppt/media/image14.png>
</file>

<file path=ppt/media/image15.tif>
</file>

<file path=ppt/media/image16.tif>
</file>

<file path=ppt/media/image17.tif>
</file>

<file path=ppt/media/image18.tif>
</file>

<file path=ppt/media/image19.tif>
</file>

<file path=ppt/media/image2.jpeg>
</file>

<file path=ppt/media/image20.jpeg>
</file>

<file path=ppt/media/image3.jpeg>
</file>

<file path=ppt/media/image4.tif>
</file>

<file path=ppt/media/image5.tif>
</file>

<file path=ppt/media/image6.png>
</file>

<file path=ppt/media/image7.jpe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3048000" y="2244725"/>
            <a:ext cx="18288000" cy="47752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2400"/>
            </a:lvl1pPr>
            <a:lvl2pPr marL="0" indent="457200" algn="ctr">
              <a:buSzTx/>
              <a:buNone/>
              <a:defRPr sz="2400"/>
            </a:lvl2pPr>
            <a:lvl3pPr marL="0" indent="914400" algn="ctr">
              <a:buSzTx/>
              <a:buNone/>
              <a:defRPr sz="2400"/>
            </a:lvl3pPr>
            <a:lvl4pPr marL="0" indent="1371600" algn="ctr">
              <a:buSzTx/>
              <a:buNone/>
              <a:defRPr sz="2400"/>
            </a:lvl4pPr>
            <a:lvl5pPr marL="0" indent="1828800" algn="ctr">
              <a:buSz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400"/>
            </a:lvl1pPr>
            <a:lvl2pPr marL="0" indent="457200">
              <a:buSzTx/>
              <a:buNone/>
              <a:defRPr sz="2400"/>
            </a:lvl2pPr>
            <a:lvl3pPr marL="0" indent="914400">
              <a:buSzTx/>
              <a:buNone/>
              <a:defRPr sz="2400"/>
            </a:lvl3pPr>
            <a:lvl4pPr marL="0" indent="1371600">
              <a:buSzTx/>
              <a:buNone/>
              <a:defRPr sz="2400"/>
            </a:lvl4pPr>
            <a:lvl5pPr marL="0" indent="1828800">
              <a:buSz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426700" cy="92964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79575" y="3362325"/>
            <a:ext cx="10315575" cy="164782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sz="2400" b="1"/>
            </a:lvl1pPr>
            <a:lvl2pPr marL="0" indent="457200">
              <a:buSzTx/>
              <a:buNone/>
              <a:defRPr sz="2400" b="1"/>
            </a:lvl2pPr>
            <a:lvl3pPr marL="0" indent="914400">
              <a:buSzTx/>
              <a:buNone/>
              <a:defRPr sz="2400" b="1"/>
            </a:lvl3pPr>
            <a:lvl4pPr marL="0" indent="1371600">
              <a:buSzTx/>
              <a:buNone/>
              <a:defRPr sz="2400" b="1"/>
            </a:lvl4pPr>
            <a:lvl5pPr marL="0" indent="1828800">
              <a:buSz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21"/>
          </p:nvPr>
        </p:nvSpPr>
        <p:spPr>
          <a:xfrm>
            <a:off x="12344400" y="3362325"/>
            <a:ext cx="10366375" cy="1647825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1360714" indent="-725714">
              <a:defRPr sz="3200"/>
            </a:lvl2pPr>
            <a:lvl3pPr marL="2116666" indent="-846666">
              <a:defRPr sz="3200"/>
            </a:lvl3pPr>
            <a:lvl4pPr marL="2921000" indent="-1016000">
              <a:defRPr sz="3200"/>
            </a:lvl4pPr>
            <a:lvl5pPr marL="3556000" indent="-101600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>
            <a:spLocks noGrp="1"/>
          </p:cNvSpPr>
          <p:nvPr>
            <p:ph type="body" sz="quarter" idx="21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"/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图片占位符 2"/>
          <p:cNvSpPr>
            <a:spLocks noGrp="1"/>
          </p:cNvSpPr>
          <p:nvPr>
            <p:ph type="pic" sz="half" idx="2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"/>
            </a:lvl1pPr>
            <a:lvl2pPr marL="0" indent="457200">
              <a:buSzTx/>
              <a:buNone/>
              <a:defRPr sz="1600"/>
            </a:lvl2pPr>
            <a:lvl3pPr marL="0" indent="914400">
              <a:buSzTx/>
              <a:buNone/>
              <a:defRPr sz="1600"/>
            </a:lvl3pPr>
            <a:lvl4pPr marL="0" indent="1371600">
              <a:buSzTx/>
              <a:buNone/>
              <a:defRPr sz="1600"/>
            </a:lvl4pPr>
            <a:lvl5pPr marL="0" indent="1828800">
              <a:buSz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8238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946400" marR="0" indent="-6604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3403600" marR="0" indent="-6604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860800" marR="0" indent="-6604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4318000" marR="0" indent="-6604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tif"/><Relationship Id="rId4" Type="http://schemas.openxmlformats.org/officeDocument/2006/relationships/image" Target="../media/image17.t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" y="0"/>
            <a:ext cx="24363363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Text Box 2"/>
          <p:cNvSpPr txBox="1"/>
          <p:nvPr/>
        </p:nvSpPr>
        <p:spPr>
          <a:xfrm>
            <a:off x="928027" y="5696719"/>
            <a:ext cx="16602330" cy="131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500" b="0">
                <a:solidFill>
                  <a:srgbClr val="3A5BA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CPU 性能分析与故障排查浅析</a:t>
            </a:r>
          </a:p>
        </p:txBody>
      </p:sp>
      <p:sp>
        <p:nvSpPr>
          <p:cNvPr id="96" name="Text Box 3"/>
          <p:cNvSpPr txBox="1"/>
          <p:nvPr/>
        </p:nvSpPr>
        <p:spPr>
          <a:xfrm>
            <a:off x="928027" y="9491550"/>
            <a:ext cx="654666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b="0">
                <a:solidFill>
                  <a:srgbClr val="59C4D0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dirty="0" err="1"/>
              <a:t>林伟波</a:t>
            </a:r>
            <a:r>
              <a:rPr lang="en-US" dirty="0"/>
              <a:t> (</a:t>
            </a:r>
            <a:r>
              <a:rPr lang="en" altLang="zh-CN" dirty="0"/>
              <a:t>AI-Lab</a:t>
            </a:r>
            <a:r>
              <a:rPr lang="en-US" altLang="zh-CN" dirty="0"/>
              <a:t>-</a:t>
            </a:r>
            <a:r>
              <a:rPr lang="zh-CN" altLang="en-US" dirty="0"/>
              <a:t>工程</a:t>
            </a:r>
            <a:r>
              <a:rPr lang="en-US" dirty="0"/>
              <a:t>)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2. CPU性能问题分析与排查…"/>
          <p:cNvSpPr txBox="1"/>
          <p:nvPr/>
        </p:nvSpPr>
        <p:spPr>
          <a:xfrm>
            <a:off x="1307204" y="1396058"/>
            <a:ext cx="11002265" cy="5688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457199" indent="-457199" algn="l">
              <a:lnSpc>
                <a:spcPct val="150000"/>
              </a:lnSpc>
              <a:buSzPct val="100000"/>
              <a:buFont typeface="Arial"/>
              <a:buChar char="•"/>
              <a:defRPr sz="6500" b="0">
                <a:solidFill>
                  <a:schemeClr val="accent3">
                    <a:lumOff val="44000"/>
                  </a:schemeClr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 CPU性能问题分析与排查</a:t>
            </a: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6200" b="0">
                <a:solidFill>
                  <a:schemeClr val="accent3">
                    <a:lumOff val="44000"/>
                  </a:schemeClr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2.1 CPU利用率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6200" b="0">
                <a:solidFill>
                  <a:schemeClr val="accent3">
                    <a:lumOff val="44000"/>
                  </a:schemeClr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2.2 CPU行为分析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6200" b="0">
                <a:solidFill>
                  <a:schemeClr val="accent3">
                    <a:lumOff val="44000"/>
                  </a:schemeClr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2.3 CPU行为采样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 Box 2"/>
          <p:cNvSpPr txBox="1"/>
          <p:nvPr/>
        </p:nvSpPr>
        <p:spPr>
          <a:xfrm>
            <a:off x="1101784" y="1466553"/>
            <a:ext cx="5722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CPU利用率</a:t>
            </a:r>
          </a:p>
        </p:txBody>
      </p:sp>
      <p:sp>
        <p:nvSpPr>
          <p:cNvPr id="160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Case1</a:t>
            </a:r>
          </a:p>
        </p:txBody>
      </p:sp>
      <p:sp>
        <p:nvSpPr>
          <p:cNvPr id="161" name="CPU忙碌吗？"/>
          <p:cNvSpPr txBox="1"/>
          <p:nvPr/>
        </p:nvSpPr>
        <p:spPr>
          <a:xfrm>
            <a:off x="2058394" y="4452939"/>
            <a:ext cx="30441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CPU忙碌吗？</a:t>
            </a:r>
          </a:p>
        </p:txBody>
      </p:sp>
      <p:sp>
        <p:nvSpPr>
          <p:cNvPr id="162" name="为什么CPU不忙碌？"/>
          <p:cNvSpPr txBox="1"/>
          <p:nvPr/>
        </p:nvSpPr>
        <p:spPr>
          <a:xfrm>
            <a:off x="1745852" y="8770579"/>
            <a:ext cx="44919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为什么CPU不忙碌？</a:t>
            </a:r>
          </a:p>
        </p:txBody>
      </p:sp>
      <p:sp>
        <p:nvSpPr>
          <p:cNvPr id="163" name="CPU的利用率没有打满?"/>
          <p:cNvSpPr txBox="1"/>
          <p:nvPr/>
        </p:nvSpPr>
        <p:spPr>
          <a:xfrm>
            <a:off x="1580827" y="10321847"/>
            <a:ext cx="5242866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CPU的利用率没有打满?</a:t>
            </a:r>
          </a:p>
        </p:txBody>
      </p:sp>
      <p:sp>
        <p:nvSpPr>
          <p:cNvPr id="164" name="top -p + pid, 1"/>
          <p:cNvSpPr txBox="1"/>
          <p:nvPr/>
        </p:nvSpPr>
        <p:spPr>
          <a:xfrm>
            <a:off x="9932056" y="9714512"/>
            <a:ext cx="3201468" cy="64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top -p + pid, 1</a:t>
            </a:r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391" y="5890252"/>
            <a:ext cx="19979641" cy="14038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1" animBg="1" advAuto="0"/>
      <p:bldP spid="163" grpId="2" animBg="1" advAuto="0"/>
      <p:bldP spid="164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ext Box 2"/>
          <p:cNvSpPr txBox="1"/>
          <p:nvPr/>
        </p:nvSpPr>
        <p:spPr>
          <a:xfrm>
            <a:off x="1101784" y="1466553"/>
            <a:ext cx="5722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CPU利用率</a:t>
            </a:r>
          </a:p>
        </p:txBody>
      </p:sp>
      <p:sp>
        <p:nvSpPr>
          <p:cNvPr id="169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Case2</a:t>
            </a:r>
          </a:p>
        </p:txBody>
      </p:sp>
      <p:sp>
        <p:nvSpPr>
          <p:cNvPr id="170" name="CPU忙碌吗？"/>
          <p:cNvSpPr txBox="1"/>
          <p:nvPr/>
        </p:nvSpPr>
        <p:spPr>
          <a:xfrm>
            <a:off x="2058394" y="4452939"/>
            <a:ext cx="30441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CPU忙碌吗？</a:t>
            </a:r>
          </a:p>
        </p:txBody>
      </p:sp>
      <p:sp>
        <p:nvSpPr>
          <p:cNvPr id="171" name="CPU因为什么忙碌呢？"/>
          <p:cNvSpPr txBox="1"/>
          <p:nvPr/>
        </p:nvSpPr>
        <p:spPr>
          <a:xfrm>
            <a:off x="1548852" y="8310187"/>
            <a:ext cx="49745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CPU因为什么忙碌呢？</a:t>
            </a:r>
          </a:p>
        </p:txBody>
      </p:sp>
      <p:sp>
        <p:nvSpPr>
          <p:cNvPr id="172" name="如何确认每个线程都在忙什么呢？"/>
          <p:cNvSpPr txBox="1"/>
          <p:nvPr/>
        </p:nvSpPr>
        <p:spPr>
          <a:xfrm>
            <a:off x="1306324" y="9723963"/>
            <a:ext cx="73431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如何确认每个线程都在忙什么呢？</a:t>
            </a:r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646" y="5890252"/>
            <a:ext cx="20951973" cy="1382883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op -p, H…"/>
          <p:cNvSpPr txBox="1"/>
          <p:nvPr/>
        </p:nvSpPr>
        <p:spPr>
          <a:xfrm>
            <a:off x="12133455" y="8821991"/>
            <a:ext cx="2789810" cy="1220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l">
              <a:defRPr sz="3800" b="0">
                <a:solidFill>
                  <a:schemeClr val="accent1"/>
                </a:solidFill>
              </a:defRPr>
            </a:pPr>
            <a:r>
              <a:t>top -p, H</a:t>
            </a:r>
          </a:p>
          <a:p>
            <a:pPr algn="l">
              <a:defRPr sz="3800" b="0">
                <a:solidFill>
                  <a:schemeClr val="accent1"/>
                </a:solidFill>
              </a:defRPr>
            </a:pPr>
            <a:r>
              <a:t>pstack + pid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1" animBg="1" advAuto="0"/>
      <p:bldP spid="172" grpId="2" animBg="1" advAuto="0"/>
      <p:bldP spid="174" grpId="3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ext Box 2"/>
          <p:cNvSpPr txBox="1"/>
          <p:nvPr/>
        </p:nvSpPr>
        <p:spPr>
          <a:xfrm>
            <a:off x="1101784" y="1466553"/>
            <a:ext cx="5722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CPU利用率</a:t>
            </a:r>
          </a:p>
        </p:txBody>
      </p:sp>
      <p:sp>
        <p:nvSpPr>
          <p:cNvPr id="178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Case3</a:t>
            </a:r>
          </a:p>
        </p:txBody>
      </p:sp>
      <p:sp>
        <p:nvSpPr>
          <p:cNvPr id="179" name="CPU过载吗？"/>
          <p:cNvSpPr txBox="1"/>
          <p:nvPr/>
        </p:nvSpPr>
        <p:spPr>
          <a:xfrm>
            <a:off x="2058394" y="4452939"/>
            <a:ext cx="30441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CPU过载吗？</a:t>
            </a:r>
          </a:p>
        </p:txBody>
      </p:sp>
      <p:sp>
        <p:nvSpPr>
          <p:cNvPr id="180" name="CPU忙什么？"/>
          <p:cNvSpPr txBox="1"/>
          <p:nvPr/>
        </p:nvSpPr>
        <p:spPr>
          <a:xfrm>
            <a:off x="2058394" y="8770579"/>
            <a:ext cx="30441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CPU忙什么？</a:t>
            </a:r>
          </a:p>
        </p:txBody>
      </p:sp>
      <p:sp>
        <p:nvSpPr>
          <p:cNvPr id="181" name="gdb, load average, top"/>
          <p:cNvSpPr txBox="1"/>
          <p:nvPr/>
        </p:nvSpPr>
        <p:spPr>
          <a:xfrm>
            <a:off x="8672248" y="8828135"/>
            <a:ext cx="4984675" cy="64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gdb, load average, top</a:t>
            </a:r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876" y="5890252"/>
            <a:ext cx="22174454" cy="15561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animBg="1" advAuto="0"/>
      <p:bldP spid="181" grpId="2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 Box 2"/>
          <p:cNvSpPr txBox="1"/>
          <p:nvPr/>
        </p:nvSpPr>
        <p:spPr>
          <a:xfrm>
            <a:off x="1101784" y="1466553"/>
            <a:ext cx="5722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CPU利用率</a:t>
            </a:r>
          </a:p>
        </p:txBody>
      </p:sp>
      <p:sp>
        <p:nvSpPr>
          <p:cNvPr id="186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Load average</a:t>
            </a:r>
          </a:p>
        </p:txBody>
      </p:sp>
      <p:sp>
        <p:nvSpPr>
          <p:cNvPr id="187" name="CPU过载吗？"/>
          <p:cNvSpPr txBox="1"/>
          <p:nvPr/>
        </p:nvSpPr>
        <p:spPr>
          <a:xfrm>
            <a:off x="1064915" y="4452939"/>
            <a:ext cx="20492147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rPr lang="en-US" dirty="0" err="1"/>
              <a:t>平均负载指单位时间内</a:t>
            </a:r>
            <a:r>
              <a:rPr lang="zh-CN" altLang="en-US" dirty="0"/>
              <a:t>，系统处于 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可运行态 </a:t>
            </a:r>
            <a:r>
              <a:rPr lang="zh-CN" altLang="en-US" dirty="0"/>
              <a:t>和 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不可中断状态 </a:t>
            </a:r>
            <a:r>
              <a:rPr lang="zh-CN" altLang="en-US" dirty="0"/>
              <a:t>的平均</a:t>
            </a:r>
            <a:r>
              <a:rPr lang="en-US" altLang="zh-CN" dirty="0"/>
              <a:t>task</a:t>
            </a:r>
            <a:r>
              <a:rPr lang="zh-CN" altLang="en-US" dirty="0"/>
              <a:t>数（平均活跃</a:t>
            </a:r>
            <a:r>
              <a:rPr lang="en-US" altLang="zh-CN" dirty="0"/>
              <a:t>task</a:t>
            </a:r>
            <a:r>
              <a:rPr lang="zh-CN" altLang="en-US" dirty="0"/>
              <a:t>数）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5A79F93-0E0D-A842-9695-3FA7C8702FBC}"/>
              </a:ext>
            </a:extLst>
          </p:cNvPr>
          <p:cNvSpPr txBox="1"/>
          <p:nvPr/>
        </p:nvSpPr>
        <p:spPr>
          <a:xfrm>
            <a:off x="1085756" y="6304004"/>
            <a:ext cx="10482996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可运行状态的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task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：正在使用 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CPU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或者正在等待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CPU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的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task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44D8BE-EA88-EB4D-A825-DF1FE393466C}"/>
              </a:ext>
            </a:extLst>
          </p:cNvPr>
          <p:cNvSpPr txBox="1"/>
          <p:nvPr/>
        </p:nvSpPr>
        <p:spPr>
          <a:xfrm>
            <a:off x="998251" y="7242148"/>
            <a:ext cx="19286689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不可中断状态的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task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：正处于内核态关键流程中的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task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，且这些流程是不可被打断的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, 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如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IO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等待（磁盘、网络等）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132825-F84B-6B4D-A801-1262CCE3E0D7}"/>
              </a:ext>
            </a:extLst>
          </p:cNvPr>
          <p:cNvSpPr txBox="1"/>
          <p:nvPr/>
        </p:nvSpPr>
        <p:spPr>
          <a:xfrm>
            <a:off x="1567333" y="8999402"/>
            <a:ext cx="18524067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" altLang="zh-CN" b="0" dirty="0"/>
              <a:t>In 1993, a Linux engineer found a nonintuitive case with load averages, </a:t>
            </a:r>
          </a:p>
          <a:p>
            <a:r>
              <a:rPr lang="en" altLang="zh-CN" b="0" dirty="0"/>
              <a:t>and with a three-line patch changed them forever from "CPU load averages”</a:t>
            </a:r>
          </a:p>
          <a:p>
            <a:r>
              <a:rPr lang="en" altLang="zh-CN" b="0" dirty="0"/>
              <a:t> to what one might call "system load averages."</a:t>
            </a:r>
            <a:endParaRPr kumimoji="0" lang="zh-CN" alt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9EA721-5044-3B4D-A52C-85052535DC47}"/>
              </a:ext>
            </a:extLst>
          </p:cNvPr>
          <p:cNvSpPr txBox="1"/>
          <p:nvPr/>
        </p:nvSpPr>
        <p:spPr>
          <a:xfrm>
            <a:off x="5605501" y="11679985"/>
            <a:ext cx="10447730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CPU / 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内存 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/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IO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使用率高，都有可能导致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Load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kumimoji="0" lang="en-US" altLang="zh-CN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average</a:t>
            </a: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升高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ext Box 2"/>
          <p:cNvSpPr txBox="1"/>
          <p:nvPr/>
        </p:nvSpPr>
        <p:spPr>
          <a:xfrm>
            <a:off x="1101784" y="1466553"/>
            <a:ext cx="5722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CPU利用率</a:t>
            </a:r>
          </a:p>
        </p:txBody>
      </p:sp>
      <p:sp>
        <p:nvSpPr>
          <p:cNvPr id="191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线程数是越多越好吗？</a:t>
            </a:r>
          </a:p>
        </p:txBody>
      </p:sp>
      <p:sp>
        <p:nvSpPr>
          <p:cNvPr id="192" name="具体问题，具体分析："/>
          <p:cNvSpPr txBox="1"/>
          <p:nvPr/>
        </p:nvSpPr>
        <p:spPr>
          <a:xfrm>
            <a:off x="991797" y="8351942"/>
            <a:ext cx="49301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具体问题，具体分析：</a:t>
            </a:r>
          </a:p>
        </p:txBody>
      </p:sp>
      <p:pic>
        <p:nvPicPr>
          <p:cNvPr id="193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24" y="3970554"/>
            <a:ext cx="7035801" cy="4191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矩形 5"/>
          <p:cNvSpPr txBox="1"/>
          <p:nvPr/>
        </p:nvSpPr>
        <p:spPr>
          <a:xfrm>
            <a:off x="852355" y="9306871"/>
            <a:ext cx="22385774" cy="1869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28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在大多数情况下，可以增大线程数，提高程序的并发能力；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28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在CPU密集型服务，一味增大线程数，导致CPU过多浪费在线程切换；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28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对于 共享变量多、锁操作频繁、IO密集的服务，结合服务上下游深入分析。。。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2" animBg="1" advAuto="0"/>
      <p:bldP spid="193" grpId="1" animBg="1" advAuto="0"/>
      <p:bldP spid="194" grpId="3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" y="793"/>
            <a:ext cx="24363364" cy="13714414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2.2 CPU行为分析</a:t>
            </a:r>
          </a:p>
        </p:txBody>
      </p:sp>
      <p:sp>
        <p:nvSpPr>
          <p:cNvPr id="198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Case4</a:t>
            </a:r>
          </a:p>
        </p:txBody>
      </p:sp>
      <p:sp>
        <p:nvSpPr>
          <p:cNvPr id="199" name="CPU在忙什么？"/>
          <p:cNvSpPr txBox="1"/>
          <p:nvPr/>
        </p:nvSpPr>
        <p:spPr>
          <a:xfrm>
            <a:off x="1817094" y="4452939"/>
            <a:ext cx="35267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CPU在忙什么？</a:t>
            </a:r>
          </a:p>
        </p:txBody>
      </p:sp>
      <p:sp>
        <p:nvSpPr>
          <p:cNvPr id="200" name="CPU都浪费在哪里呢？"/>
          <p:cNvSpPr txBox="1"/>
          <p:nvPr/>
        </p:nvSpPr>
        <p:spPr>
          <a:xfrm>
            <a:off x="1209512" y="8510492"/>
            <a:ext cx="49745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CPU都浪费在哪里呢？</a:t>
            </a:r>
          </a:p>
        </p:txBody>
      </p:sp>
      <p:pic>
        <p:nvPicPr>
          <p:cNvPr id="201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38" y="5890252"/>
            <a:ext cx="21724924" cy="1549839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如何找到系统调用写在哪里呢？"/>
          <p:cNvSpPr txBox="1"/>
          <p:nvPr/>
        </p:nvSpPr>
        <p:spPr>
          <a:xfrm>
            <a:off x="1172369" y="9691644"/>
            <a:ext cx="68605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如何找到系统调用写在哪里呢？</a:t>
            </a:r>
          </a:p>
        </p:txBody>
      </p:sp>
      <p:sp>
        <p:nvSpPr>
          <p:cNvPr id="203" name="pstack, gdb, strace -p, lost -p, /proc"/>
          <p:cNvSpPr txBox="1"/>
          <p:nvPr/>
        </p:nvSpPr>
        <p:spPr>
          <a:xfrm>
            <a:off x="10328808" y="8826484"/>
            <a:ext cx="7998342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rPr dirty="0" err="1"/>
              <a:t>pstack</a:t>
            </a:r>
            <a:r>
              <a:rPr dirty="0"/>
              <a:t>, </a:t>
            </a:r>
            <a:r>
              <a:rPr dirty="0" err="1"/>
              <a:t>gdb</a:t>
            </a:r>
            <a:r>
              <a:rPr dirty="0"/>
              <a:t>, </a:t>
            </a:r>
            <a:r>
              <a:rPr dirty="0" err="1"/>
              <a:t>strace</a:t>
            </a:r>
            <a:r>
              <a:rPr dirty="0"/>
              <a:t> -p, </a:t>
            </a:r>
            <a:r>
              <a:rPr dirty="0" err="1"/>
              <a:t>los</a:t>
            </a:r>
            <a:r>
              <a:rPr lang="en-US" dirty="0" err="1"/>
              <a:t>f</a:t>
            </a:r>
            <a:r>
              <a:rPr dirty="0"/>
              <a:t> -p, /proc</a:t>
            </a:r>
          </a:p>
        </p:txBody>
      </p:sp>
      <p:sp>
        <p:nvSpPr>
          <p:cNvPr id="204" name="使用cache，批量写，减少syscall"/>
          <p:cNvSpPr txBox="1"/>
          <p:nvPr/>
        </p:nvSpPr>
        <p:spPr>
          <a:xfrm>
            <a:off x="10400308" y="9691644"/>
            <a:ext cx="720897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使用cache，批量写，减少syscall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1" animBg="1" advAuto="0"/>
      <p:bldP spid="202" grpId="2" animBg="1" advAuto="0"/>
      <p:bldP spid="203" grpId="3" animBg="1" advAuto="0"/>
      <p:bldP spid="204" grpId="4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2.2 CPU行为分析</a:t>
            </a:r>
          </a:p>
        </p:txBody>
      </p:sp>
      <p:sp>
        <p:nvSpPr>
          <p:cNvPr id="208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Case5</a:t>
            </a:r>
          </a:p>
        </p:txBody>
      </p:sp>
      <p:sp>
        <p:nvSpPr>
          <p:cNvPr id="209" name="每个线程CPU利用率不一样？"/>
          <p:cNvSpPr txBox="1"/>
          <p:nvPr/>
        </p:nvSpPr>
        <p:spPr>
          <a:xfrm>
            <a:off x="1710495" y="4452939"/>
            <a:ext cx="642234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每个线程CPU利用率不一样？</a:t>
            </a:r>
          </a:p>
        </p:txBody>
      </p:sp>
      <p:sp>
        <p:nvSpPr>
          <p:cNvPr id="210" name="程序出现锁等待？"/>
          <p:cNvSpPr txBox="1"/>
          <p:nvPr/>
        </p:nvSpPr>
        <p:spPr>
          <a:xfrm>
            <a:off x="1698153" y="8976107"/>
            <a:ext cx="39649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程序出现锁等待？</a:t>
            </a:r>
          </a:p>
        </p:txBody>
      </p:sp>
      <p:sp>
        <p:nvSpPr>
          <p:cNvPr id="211" name="程序出现死锁怎么排查？"/>
          <p:cNvSpPr txBox="1"/>
          <p:nvPr/>
        </p:nvSpPr>
        <p:spPr>
          <a:xfrm>
            <a:off x="1754434" y="10314531"/>
            <a:ext cx="54127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程序出现死锁怎么排查？</a:t>
            </a:r>
          </a:p>
        </p:txBody>
      </p:sp>
      <p:pic>
        <p:nvPicPr>
          <p:cNvPr id="21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473" y="5636957"/>
            <a:ext cx="13690471" cy="2442086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gdb"/>
          <p:cNvSpPr txBox="1"/>
          <p:nvPr/>
        </p:nvSpPr>
        <p:spPr>
          <a:xfrm>
            <a:off x="10188513" y="9596453"/>
            <a:ext cx="953517" cy="64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gdb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1" grpId="2" animBg="1" advAuto="0"/>
      <p:bldP spid="213" grpId="3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2.3 CPU行为采样</a:t>
            </a:r>
          </a:p>
        </p:txBody>
      </p:sp>
      <p:sp>
        <p:nvSpPr>
          <p:cNvPr id="217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Case6</a:t>
            </a:r>
          </a:p>
        </p:txBody>
      </p:sp>
      <p:sp>
        <p:nvSpPr>
          <p:cNvPr id="218" name="CPU在忙什么？"/>
          <p:cNvSpPr txBox="1"/>
          <p:nvPr/>
        </p:nvSpPr>
        <p:spPr>
          <a:xfrm>
            <a:off x="1817094" y="4452939"/>
            <a:ext cx="35267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CPU在忙什么？</a:t>
            </a:r>
          </a:p>
        </p:txBody>
      </p:sp>
      <p:sp>
        <p:nvSpPr>
          <p:cNvPr id="219" name="如何trace函数的调用栈？"/>
          <p:cNvSpPr txBox="1"/>
          <p:nvPr/>
        </p:nvSpPr>
        <p:spPr>
          <a:xfrm>
            <a:off x="1575228" y="10241052"/>
            <a:ext cx="5537734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如何trace函数的调用栈？</a:t>
            </a:r>
          </a:p>
        </p:txBody>
      </p:sp>
      <p:sp>
        <p:nvSpPr>
          <p:cNvPr id="220" name="On-cpu: perf"/>
          <p:cNvSpPr txBox="1"/>
          <p:nvPr/>
        </p:nvSpPr>
        <p:spPr>
          <a:xfrm>
            <a:off x="8671384" y="10298608"/>
            <a:ext cx="2857856" cy="64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On-cpu: perf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D7014DC-C58E-B144-873A-01528CF89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094" y="5268292"/>
            <a:ext cx="14438902" cy="452787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1" animBg="1" advAuto="0"/>
      <p:bldP spid="220" grpId="2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2.3 CPU行为采样</a:t>
            </a:r>
          </a:p>
        </p:txBody>
      </p:sp>
      <p:sp>
        <p:nvSpPr>
          <p:cNvPr id="225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On-CPU火焰图</a:t>
            </a:r>
          </a:p>
        </p:txBody>
      </p:sp>
      <p:sp>
        <p:nvSpPr>
          <p:cNvPr id="226" name="On-CPU: where threads are spending time running on-CPU."/>
          <p:cNvSpPr txBox="1"/>
          <p:nvPr/>
        </p:nvSpPr>
        <p:spPr>
          <a:xfrm>
            <a:off x="932719" y="4218395"/>
            <a:ext cx="13084151" cy="661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3800" b="0"/>
            </a:pPr>
            <a:r>
              <a:rPr b="1"/>
              <a:t>On-CPU</a:t>
            </a:r>
            <a:r>
              <a:t>: where threads are spending time running on-CPU.</a:t>
            </a:r>
          </a:p>
        </p:txBody>
      </p:sp>
      <p:sp>
        <p:nvSpPr>
          <p:cNvPr id="227" name="火焰图："/>
          <p:cNvSpPr txBox="1"/>
          <p:nvPr/>
        </p:nvSpPr>
        <p:spPr>
          <a:xfrm>
            <a:off x="874246" y="5748837"/>
            <a:ext cx="2034541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火焰图：</a:t>
            </a:r>
          </a:p>
        </p:txBody>
      </p:sp>
      <p:pic>
        <p:nvPicPr>
          <p:cNvPr id="228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727" y="5810244"/>
            <a:ext cx="10663888" cy="5308142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X轴：表示函数采样数。若一个函数x轴占据宽度越宽，…"/>
          <p:cNvSpPr txBox="1"/>
          <p:nvPr/>
        </p:nvSpPr>
        <p:spPr>
          <a:xfrm>
            <a:off x="14560556" y="4930449"/>
            <a:ext cx="7922896" cy="1451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3800" b="0"/>
            </a:pPr>
            <a:r>
              <a:t>X轴：</a:t>
            </a:r>
            <a:r>
              <a:rPr sz="2400"/>
              <a:t>表示函数采样数。若一个函数x轴占据宽度越宽，</a:t>
            </a:r>
          </a:p>
          <a:p>
            <a:pPr algn="r">
              <a:defRPr sz="3800" b="0"/>
            </a:pPr>
            <a:r>
              <a:rPr sz="2400"/>
              <a:t>则表示被采样到的次数越多</a:t>
            </a:r>
            <a:r>
              <a:t>。</a:t>
            </a:r>
          </a:p>
        </p:txBody>
      </p:sp>
      <p:sp>
        <p:nvSpPr>
          <p:cNvPr id="230" name="Y轴：表示函数调用栈。若调用栈越深，火焰越高，…"/>
          <p:cNvSpPr txBox="1"/>
          <p:nvPr/>
        </p:nvSpPr>
        <p:spPr>
          <a:xfrm>
            <a:off x="14560556" y="6735961"/>
            <a:ext cx="7478065" cy="1197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3800" b="0"/>
            </a:pPr>
            <a:r>
              <a:t>Y轴：</a:t>
            </a:r>
            <a:r>
              <a:rPr sz="2400"/>
              <a:t>表示函数调用栈。若调用栈越深，火焰越高，</a:t>
            </a:r>
          </a:p>
          <a:p>
            <a:pPr algn="r">
              <a:defRPr sz="3800" b="0"/>
            </a:pPr>
            <a:r>
              <a:rPr sz="2400"/>
              <a:t>顶部是正在执行的函数，下面是它的父函数。</a:t>
            </a:r>
          </a:p>
        </p:txBody>
      </p:sp>
      <p:sp>
        <p:nvSpPr>
          <p:cNvPr id="231" name="重点关注：顶层哪个函数占据宽度最大，…"/>
          <p:cNvSpPr txBox="1"/>
          <p:nvPr/>
        </p:nvSpPr>
        <p:spPr>
          <a:xfrm>
            <a:off x="14560556" y="8414230"/>
            <a:ext cx="6479541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3800" b="0"/>
            </a:pPr>
            <a:r>
              <a:t>重点关注：</a:t>
            </a:r>
            <a:r>
              <a:rPr sz="2400"/>
              <a:t>顶层哪个函数占据宽度最大，</a:t>
            </a:r>
          </a:p>
          <a:p>
            <a:pPr algn="r">
              <a:defRPr sz="3800" b="0"/>
            </a:pPr>
            <a:r>
              <a:rPr sz="2400"/>
              <a:t>若出现“平顶”,该函数有可能存在性能问题。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ext Box 2"/>
          <p:cNvSpPr txBox="1"/>
          <p:nvPr/>
        </p:nvSpPr>
        <p:spPr>
          <a:xfrm>
            <a:off x="1101784" y="1466553"/>
            <a:ext cx="163830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目标</a:t>
            </a:r>
          </a:p>
        </p:txBody>
      </p:sp>
      <p:sp>
        <p:nvSpPr>
          <p:cNvPr id="100" name="矩形 2"/>
          <p:cNvSpPr txBox="1"/>
          <p:nvPr/>
        </p:nvSpPr>
        <p:spPr>
          <a:xfrm>
            <a:off x="999113" y="3546918"/>
            <a:ext cx="22385774" cy="214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了解出现 CPU 性能问题的现象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掌握排查 CPU 性能问题的方法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2.3 CPU行为采样</a:t>
            </a:r>
          </a:p>
        </p:txBody>
      </p:sp>
      <p:sp>
        <p:nvSpPr>
          <p:cNvPr id="235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生成On-Cpu火焰图：</a:t>
            </a:r>
          </a:p>
        </p:txBody>
      </p:sp>
      <p:graphicFrame>
        <p:nvGraphicFramePr>
          <p:cNvPr id="236" name="表格"/>
          <p:cNvGraphicFramePr/>
          <p:nvPr/>
        </p:nvGraphicFramePr>
        <p:xfrm>
          <a:off x="1077943" y="4943576"/>
          <a:ext cx="11933797" cy="3441614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872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708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08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1455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步骤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说明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脚本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145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采集堆栈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ym typeface="Helvetica Neue"/>
                        </a:defRPr>
                      </a:pPr>
                      <a:r>
                        <a:t>使用</a:t>
                      </a:r>
                      <a:r>
                        <a:rPr>
                          <a:solidFill>
                            <a:schemeClr val="accent1"/>
                          </a:solidFill>
                        </a:rPr>
                        <a:t>Trace</a:t>
                      </a:r>
                      <a:r>
                        <a:t>工具(</a:t>
                      </a:r>
                      <a:r>
                        <a:rPr>
                          <a:solidFill>
                            <a:schemeClr val="accent1"/>
                          </a:solidFill>
                        </a:rPr>
                        <a:t>perf/dtrace/jstack</a:t>
                      </a:r>
                      <a:r>
                        <a:t>)对程序的 运行堆栈 采样数据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olidFill>
                            <a:schemeClr val="accent1"/>
                          </a:solidFill>
                          <a:sym typeface="Helvetica Neue"/>
                        </a:rPr>
                        <a:t>perf/dtrace/jstack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724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折叠堆栈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ym typeface="Helvetica Neue"/>
                        </a:defRPr>
                      </a:pPr>
                      <a:r>
                        <a:t>通过</a:t>
                      </a:r>
                      <a:r>
                        <a:rPr>
                          <a:solidFill>
                            <a:schemeClr val="accent1"/>
                          </a:solidFill>
                        </a:rPr>
                        <a:t>Trace</a:t>
                      </a:r>
                      <a:r>
                        <a:t>工具抓取 系统和程序 的 运行堆栈信息，需要对他们进行分析组合，将重复的堆栈累计在一起，从而体现出负载和关键路径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olidFill>
                            <a:schemeClr val="accent1"/>
                          </a:solidFill>
                          <a:sym typeface="Helvetica Neue"/>
                        </a:rPr>
                        <a:t>(FlameGraph)stackcollapse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145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生成火焰图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ym typeface="Helvetica Neue"/>
                        </a:defRPr>
                      </a:pPr>
                      <a:r>
                        <a:t>分析 </a:t>
                      </a:r>
                      <a:r>
                        <a:rPr>
                          <a:solidFill>
                            <a:schemeClr val="accent1"/>
                          </a:solidFill>
                        </a:rPr>
                        <a:t>stackcollapse</a:t>
                      </a:r>
                      <a:r>
                        <a:t> 输出的 堆栈信息，生成火焰图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olidFill>
                            <a:schemeClr val="accent1"/>
                          </a:solidFill>
                          <a:sym typeface="Helvetica Neue"/>
                        </a:rPr>
                        <a:t>flamegraph.pl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7" name="1. 采集堆栈:"/>
          <p:cNvSpPr txBox="1"/>
          <p:nvPr/>
        </p:nvSpPr>
        <p:spPr>
          <a:xfrm>
            <a:off x="13673366" y="3490958"/>
            <a:ext cx="215773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1. 采集堆栈:</a:t>
            </a:r>
          </a:p>
        </p:txBody>
      </p:sp>
      <p:sp>
        <p:nvSpPr>
          <p:cNvPr id="238" name="perf record -p `pid` -F 120 -g -- sleep 15"/>
          <p:cNvSpPr txBox="1"/>
          <p:nvPr/>
        </p:nvSpPr>
        <p:spPr>
          <a:xfrm>
            <a:off x="13932702" y="4280164"/>
            <a:ext cx="7006718" cy="537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 perf record -p `pid` -F 120 -g -- sleep 15</a:t>
            </a:r>
          </a:p>
        </p:txBody>
      </p:sp>
      <p:sp>
        <p:nvSpPr>
          <p:cNvPr id="239" name="perf script &gt; perf.unfold"/>
          <p:cNvSpPr txBox="1"/>
          <p:nvPr/>
        </p:nvSpPr>
        <p:spPr>
          <a:xfrm>
            <a:off x="14036682" y="4982502"/>
            <a:ext cx="4114928" cy="537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perf script &gt; perf.unfold</a:t>
            </a:r>
          </a:p>
        </p:txBody>
      </p:sp>
      <p:sp>
        <p:nvSpPr>
          <p:cNvPr id="240" name="2. 折叠堆栈:"/>
          <p:cNvSpPr txBox="1"/>
          <p:nvPr/>
        </p:nvSpPr>
        <p:spPr>
          <a:xfrm>
            <a:off x="13673366" y="6089906"/>
            <a:ext cx="215773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2. 折叠堆栈:</a:t>
            </a:r>
          </a:p>
        </p:txBody>
      </p:sp>
      <p:sp>
        <p:nvSpPr>
          <p:cNvPr id="241" name="FlameGraph/stackcollapse-perf.pl perf.unfold &gt; perf.folded"/>
          <p:cNvSpPr txBox="1"/>
          <p:nvPr/>
        </p:nvSpPr>
        <p:spPr>
          <a:xfrm>
            <a:off x="14067530" y="6722812"/>
            <a:ext cx="10133966" cy="537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FlameGraph/stackcollapse-perf.pl perf.unfold &gt; perf.folded</a:t>
            </a:r>
          </a:p>
        </p:txBody>
      </p:sp>
      <p:sp>
        <p:nvSpPr>
          <p:cNvPr id="242" name="3. 生成火焰图:"/>
          <p:cNvSpPr txBox="1"/>
          <p:nvPr/>
        </p:nvSpPr>
        <p:spPr>
          <a:xfrm>
            <a:off x="13624120" y="7841329"/>
            <a:ext cx="253873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3. 生成火焰图:</a:t>
            </a:r>
          </a:p>
        </p:txBody>
      </p:sp>
      <p:sp>
        <p:nvSpPr>
          <p:cNvPr id="243" name="FlameGraph/stackcollapse-perf.pl perf.unfold &gt; perf.folded"/>
          <p:cNvSpPr txBox="1"/>
          <p:nvPr/>
        </p:nvSpPr>
        <p:spPr>
          <a:xfrm>
            <a:off x="13782145" y="8543667"/>
            <a:ext cx="873892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rPr lang="en" dirty="0" err="1"/>
              <a:t>FlameGraph</a:t>
            </a:r>
            <a:r>
              <a:rPr lang="en" dirty="0"/>
              <a:t>/</a:t>
            </a:r>
            <a:r>
              <a:rPr lang="en" dirty="0" err="1"/>
              <a:t>flamegraph.pl</a:t>
            </a:r>
            <a:r>
              <a:rPr lang="en" dirty="0"/>
              <a:t> </a:t>
            </a:r>
            <a:r>
              <a:rPr lang="en" dirty="0" err="1"/>
              <a:t>perf.folded</a:t>
            </a:r>
            <a:r>
              <a:rPr lang="en" dirty="0"/>
              <a:t> &gt; </a:t>
            </a:r>
            <a:r>
              <a:rPr lang="en" dirty="0" err="1"/>
              <a:t>perf.svg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23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23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3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4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4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4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5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grpId="6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4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7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1" build="p" animBg="1" advAuto="0"/>
      <p:bldP spid="238" grpId="2" build="p" animBg="1" advAuto="0"/>
      <p:bldP spid="239" grpId="3" build="p" animBg="1" advAuto="0"/>
      <p:bldP spid="240" grpId="4" build="p" animBg="1" advAuto="0"/>
      <p:bldP spid="241" grpId="5" build="p" animBg="1" advAuto="0"/>
      <p:bldP spid="242" grpId="6" build="p" animBg="1" advAuto="0"/>
      <p:bldP spid="243" grpId="7" build="p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2.3 CPU行为采样</a:t>
            </a:r>
          </a:p>
        </p:txBody>
      </p:sp>
      <p:sp>
        <p:nvSpPr>
          <p:cNvPr id="247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复杂程序CPU分析的一点建议：</a:t>
            </a:r>
          </a:p>
        </p:txBody>
      </p:sp>
      <p:sp>
        <p:nvSpPr>
          <p:cNvPr id="248" name="1. 初步分析CPU资源利用率：CPU飙高？资源利用率上不去？"/>
          <p:cNvSpPr txBox="1"/>
          <p:nvPr/>
        </p:nvSpPr>
        <p:spPr>
          <a:xfrm>
            <a:off x="946867" y="4091503"/>
            <a:ext cx="13411354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1. 初步分析CPU资源利用率：CPU飙高？资源利用率上不去？ </a:t>
            </a:r>
          </a:p>
        </p:txBody>
      </p:sp>
      <p:sp>
        <p:nvSpPr>
          <p:cNvPr id="249" name="2. 不要在错误的时间，错误的地点：找准时机！"/>
          <p:cNvSpPr txBox="1"/>
          <p:nvPr/>
        </p:nvSpPr>
        <p:spPr>
          <a:xfrm>
            <a:off x="1003357" y="5928289"/>
            <a:ext cx="10292792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2. 不要在错误的时间，错误的地点：找准时机！</a:t>
            </a:r>
          </a:p>
        </p:txBody>
      </p:sp>
      <p:sp>
        <p:nvSpPr>
          <p:cNvPr id="250" name="一顿操作猛如虎，性能提升0.5"/>
          <p:cNvSpPr txBox="1"/>
          <p:nvPr/>
        </p:nvSpPr>
        <p:spPr>
          <a:xfrm>
            <a:off x="15433695" y="2575155"/>
            <a:ext cx="670031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>
                <a:solidFill>
                  <a:schemeClr val="accent1"/>
                </a:solidFill>
              </a:defRPr>
            </a:lvl1pPr>
          </a:lstStyle>
          <a:p>
            <a:r>
              <a:t>一顿操作猛如虎，性能提升0.5 </a:t>
            </a:r>
          </a:p>
        </p:txBody>
      </p:sp>
      <p:sp>
        <p:nvSpPr>
          <p:cNvPr id="251" name="文本"/>
          <p:cNvSpPr txBox="1"/>
          <p:nvPr/>
        </p:nvSpPr>
        <p:spPr>
          <a:xfrm>
            <a:off x="18872497" y="6354100"/>
            <a:ext cx="238304" cy="649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 </a:t>
            </a:r>
          </a:p>
        </p:txBody>
      </p:sp>
      <p:pic>
        <p:nvPicPr>
          <p:cNvPr id="25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4344" y="4947149"/>
            <a:ext cx="2698565" cy="2726822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3. 找到并分析热点程序：优化热点程序"/>
          <p:cNvSpPr txBox="1"/>
          <p:nvPr/>
        </p:nvSpPr>
        <p:spPr>
          <a:xfrm>
            <a:off x="1063650" y="7637339"/>
            <a:ext cx="8362392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3. 找到并分析热点程序：优化热点程序</a:t>
            </a:r>
          </a:p>
        </p:txBody>
      </p:sp>
      <p:sp>
        <p:nvSpPr>
          <p:cNvPr id="254" name="4. 做好测试，效果验证：形成闭环"/>
          <p:cNvSpPr txBox="1"/>
          <p:nvPr/>
        </p:nvSpPr>
        <p:spPr>
          <a:xfrm>
            <a:off x="1029160" y="9346389"/>
            <a:ext cx="7397193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3800" b="0"/>
            </a:lvl1pPr>
          </a:lstStyle>
          <a:p>
            <a:r>
              <a:t>4. 做好测试，效果验证：形成闭环</a:t>
            </a:r>
          </a:p>
        </p:txBody>
      </p:sp>
      <p:pic>
        <p:nvPicPr>
          <p:cNvPr id="25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842" y="8840953"/>
            <a:ext cx="2276231" cy="20258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58614" y="3458498"/>
            <a:ext cx="2726822" cy="2726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4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5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3" animBg="1" advAuto="0"/>
      <p:bldP spid="249" grpId="4" animBg="1" advAuto="0"/>
      <p:bldP spid="250" grpId="1" animBg="1" advAuto="0"/>
      <p:bldP spid="252" grpId="5" animBg="1" advAuto="0"/>
      <p:bldP spid="253" grpId="6" animBg="1" advAuto="0"/>
      <p:bldP spid="254" grpId="7" animBg="1" advAuto="0"/>
      <p:bldP spid="255" grpId="8" animBg="1" advAuto="0"/>
      <p:bldP spid="256" grpId="2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2.1 CPU行为采样</a:t>
            </a:r>
          </a:p>
        </p:txBody>
      </p:sp>
      <p:sp>
        <p:nvSpPr>
          <p:cNvPr id="260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Off-CPU</a:t>
            </a:r>
          </a:p>
        </p:txBody>
      </p:sp>
      <p:sp>
        <p:nvSpPr>
          <p:cNvPr id="261" name="Off-CPU: where time is spent waiting while blocked on I/O, locks, timers, paging/swapping, etc."/>
          <p:cNvSpPr txBox="1"/>
          <p:nvPr/>
        </p:nvSpPr>
        <p:spPr>
          <a:xfrm>
            <a:off x="971075" y="4218395"/>
            <a:ext cx="20796099" cy="12336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3800" b="0"/>
            </a:pPr>
            <a:r>
              <a:rPr b="1"/>
              <a:t>Off-CPU</a:t>
            </a:r>
            <a:r>
              <a:t>: where time is spent waiting while blocked on I/O, locks, timers, paging/swapping, etc.</a:t>
            </a:r>
          </a:p>
        </p:txBody>
      </p:sp>
      <p:pic>
        <p:nvPicPr>
          <p:cNvPr id="26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624" y="5745062"/>
            <a:ext cx="16129001" cy="3073401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文本"/>
          <p:cNvSpPr txBox="1"/>
          <p:nvPr/>
        </p:nvSpPr>
        <p:spPr>
          <a:xfrm>
            <a:off x="11758930" y="6545580"/>
            <a:ext cx="866140" cy="6248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sp>
        <p:nvSpPr>
          <p:cNvPr id="264" name="Cpu在等什么？"/>
          <p:cNvSpPr txBox="1"/>
          <p:nvPr/>
        </p:nvSpPr>
        <p:spPr>
          <a:xfrm>
            <a:off x="1070370" y="9889514"/>
            <a:ext cx="2750186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Cpu在等什么？</a:t>
            </a:r>
          </a:p>
        </p:txBody>
      </p:sp>
      <p:sp>
        <p:nvSpPr>
          <p:cNvPr id="265" name="sudo /usr/share/bcc/tools/offcputime -p `pid` -f -U 10"/>
          <p:cNvSpPr txBox="1"/>
          <p:nvPr/>
        </p:nvSpPr>
        <p:spPr>
          <a:xfrm>
            <a:off x="6666444" y="9926790"/>
            <a:ext cx="9150986" cy="537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sudo /usr/share/bcc/tools/offcputime -p `pid` -f -U 10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5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3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1" animBg="1" advAuto="0"/>
      <p:bldP spid="265" grpId="2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1270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Text Box 2"/>
          <p:cNvSpPr txBox="1"/>
          <p:nvPr/>
        </p:nvSpPr>
        <p:spPr>
          <a:xfrm>
            <a:off x="1101784" y="1466553"/>
            <a:ext cx="163830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总结</a:t>
            </a:r>
          </a:p>
        </p:txBody>
      </p:sp>
      <p:graphicFrame>
        <p:nvGraphicFramePr>
          <p:cNvPr id="269" name="表格"/>
          <p:cNvGraphicFramePr/>
          <p:nvPr>
            <p:extLst>
              <p:ext uri="{D42A27DB-BD31-4B8C-83A1-F6EECF244321}">
                <p14:modId xmlns:p14="http://schemas.microsoft.com/office/powerpoint/2010/main" val="2682366805"/>
              </p:ext>
            </p:extLst>
          </p:nvPr>
        </p:nvGraphicFramePr>
        <p:xfrm>
          <a:off x="1101784" y="2433681"/>
          <a:ext cx="22062169" cy="9810667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4739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639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596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800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CPU性能问题与排查</a:t>
                      </a:r>
                      <a:endParaRPr sz="3800" b="1" dirty="0">
                        <a:solidFill>
                          <a:schemeClr val="accent3">
                            <a:lumOff val="44000"/>
                          </a:schemeClr>
                        </a:solidFill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800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手段工具</a:t>
                      </a:r>
                      <a:endParaRPr sz="3800" b="1" dirty="0">
                        <a:solidFill>
                          <a:schemeClr val="accent3">
                            <a:lumOff val="44000"/>
                          </a:schemeClr>
                        </a:solidFill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800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说明</a:t>
                      </a:r>
                      <a:endParaRPr sz="3800" b="1" dirty="0">
                        <a:solidFill>
                          <a:schemeClr val="accent3">
                            <a:lumOff val="44000"/>
                          </a:schemeClr>
                        </a:solidFill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59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>
                          <a:sym typeface="Helvetica Neue"/>
                        </a:rPr>
                        <a:t>CPU利用率</a:t>
                      </a:r>
                    </a:p>
                  </a:txBody>
                  <a:tcPr marL="0" marR="0" marT="0" marB="0" anchor="ctr" horzOverflow="overflow">
                    <a:solidFill>
                      <a:schemeClr val="accent5">
                        <a:lumOff val="833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>
                          <a:sym typeface="Helvetica Neue"/>
                        </a:rPr>
                        <a:t>top -p top +1 load average</a:t>
                      </a:r>
                    </a:p>
                  </a:txBody>
                  <a:tcPr marL="0" marR="0" marT="0" marB="0" anchor="ctr" horzOverflow="overflow">
                    <a:solidFill>
                      <a:srgbClr val="D8E7FC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 err="1">
                          <a:sym typeface="Helvetica Neue"/>
                        </a:rPr>
                        <a:t>CPU整体使用率、线程使用率、负载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>
                    <a:solidFill>
                      <a:schemeClr val="accent5">
                        <a:lumOff val="833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862">
                <a:tc rowSpan="2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 err="1">
                          <a:sym typeface="Helvetica Neue"/>
                        </a:rPr>
                        <a:t>CPU行为分析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/>
                      </a:pPr>
                      <a:r>
                        <a:rPr lang="en" altLang="zh-CN" sz="2400" b="0" i="0" u="none" strike="noStrike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pstack</a:t>
                      </a:r>
                      <a:r>
                        <a:rPr lang="zh-CN" altLang="en" sz="24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、</a:t>
                      </a:r>
                      <a:r>
                        <a:rPr lang="en" altLang="zh-CN" sz="2400" b="0" i="0" u="none" strike="noStrike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jstack</a:t>
                      </a:r>
                      <a:r>
                        <a:rPr lang="zh-CN" altLang="en" sz="2400" b="0" i="0" u="none" strike="noStrike" cap="none" spc="0" baseline="0" dirty="0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、</a:t>
                      </a:r>
                      <a:r>
                        <a:rPr lang="en" altLang="zh-CN" sz="2400" b="0" i="0" u="none" strike="noStrike" cap="none" spc="0" baseline="0" dirty="0" err="1">
                          <a:solidFill>
                            <a:srgbClr val="000000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Neue Light"/>
                        </a:rPr>
                        <a:t>gdb</a:t>
                      </a:r>
                      <a:endParaRPr lang="en" altLang="zh-CN" sz="2400" b="0" i="0" u="none" strike="noStrike" cap="none" spc="0" baseline="0" dirty="0">
                        <a:solidFill>
                          <a:srgbClr val="000000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Helvetica Neue Light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 err="1">
                          <a:sym typeface="Helvetica Neue"/>
                        </a:rPr>
                        <a:t>用户态</a:t>
                      </a:r>
                      <a:r>
                        <a:rPr sz="2400" dirty="0">
                          <a:sym typeface="Helvetica Neue"/>
                        </a:rPr>
                        <a:t> </a:t>
                      </a:r>
                      <a:r>
                        <a:rPr sz="2400" dirty="0" err="1">
                          <a:sym typeface="Helvetica Neue"/>
                        </a:rPr>
                        <a:t>行为分析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596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>
                          <a:sym typeface="Helvetica Neue"/>
                        </a:rPr>
                        <a:t>/proc/</a:t>
                      </a:r>
                      <a:r>
                        <a:rPr sz="2400" dirty="0" err="1">
                          <a:sym typeface="Helvetica Neue"/>
                        </a:rPr>
                        <a:t>fd</a:t>
                      </a:r>
                      <a:r>
                        <a:rPr sz="2400" dirty="0">
                          <a:sym typeface="Helvetica Neue"/>
                        </a:rPr>
                        <a:t> 、</a:t>
                      </a:r>
                      <a:r>
                        <a:rPr sz="2400" dirty="0" err="1">
                          <a:sym typeface="Helvetica Neue"/>
                        </a:rPr>
                        <a:t>gdb、strace、lsof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>
                    <a:solidFill>
                      <a:srgbClr val="E9F0F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 err="1">
                          <a:sym typeface="Helvetica Neue"/>
                        </a:rPr>
                        <a:t>内核态</a:t>
                      </a:r>
                      <a:r>
                        <a:rPr sz="2400" dirty="0">
                          <a:sym typeface="Helvetica Neue"/>
                        </a:rPr>
                        <a:t> </a:t>
                      </a:r>
                      <a:r>
                        <a:rPr sz="2400" dirty="0" err="1">
                          <a:sym typeface="Helvetica Neue"/>
                        </a:rPr>
                        <a:t>行为分析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>
                    <a:solidFill>
                      <a:srgbClr val="E8F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5961">
                <a:tc rowSpan="2"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>
                          <a:sym typeface="Helvetica Neue"/>
                        </a:rPr>
                        <a:t>CPU行为采样</a:t>
                      </a:r>
                    </a:p>
                  </a:txBody>
                  <a:tcPr marL="0" marR="0" marT="0" marB="0" anchor="ctr" horzOverflow="overflow">
                    <a:solidFill>
                      <a:srgbClr val="D7E7FD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 dirty="0">
                          <a:sym typeface="Helvetica Neue"/>
                        </a:rPr>
                        <a:t>(on-</a:t>
                      </a:r>
                      <a:r>
                        <a:rPr sz="2400" dirty="0" err="1">
                          <a:sym typeface="Helvetica Neue"/>
                        </a:rPr>
                        <a:t>cpu</a:t>
                      </a:r>
                      <a:r>
                        <a:rPr sz="2400" dirty="0">
                          <a:sym typeface="Helvetica Neue"/>
                        </a:rPr>
                        <a:t>) </a:t>
                      </a:r>
                      <a:r>
                        <a:rPr sz="2400" dirty="0" err="1">
                          <a:sym typeface="Helvetica Neue"/>
                        </a:rPr>
                        <a:t>perf、dtrace、stack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>
                    <a:solidFill>
                      <a:srgbClr val="D7E7FD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2400">
                          <a:sym typeface="Helvetica Neue"/>
                        </a:rPr>
                        <a:t>某个进程cpu占用过高，可以通过on-cpu分析程序热点和函数调用栈
</a:t>
                      </a:r>
                    </a:p>
                  </a:txBody>
                  <a:tcPr marL="0" marR="0" marT="0" marB="0" anchor="ctr" horzOverflow="overflow">
                    <a:solidFill>
                      <a:srgbClr val="D7E7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3596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400">
                          <a:sym typeface="Helvetica Neue"/>
                        </a:rPr>
                        <a:t>(off-cpu) bcc-tool offcputime</a:t>
                      </a:r>
                    </a:p>
                  </a:txBody>
                  <a:tcPr marL="0" marR="0" marT="0" marB="0" anchor="ctr" horzOverflow="overflow">
                    <a:solidFill>
                      <a:srgbClr val="D7E7FC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2400" dirty="0">
                          <a:sym typeface="Helvetica Neue"/>
                        </a:rPr>
                        <a:t>on-</a:t>
                      </a:r>
                      <a:r>
                        <a:rPr sz="2400" dirty="0" err="1">
                          <a:sym typeface="Helvetica Neue"/>
                        </a:rPr>
                        <a:t>cpu</a:t>
                      </a:r>
                      <a:r>
                        <a:rPr sz="2400" dirty="0">
                          <a:sym typeface="Helvetica Neue"/>
                        </a:rPr>
                        <a:t> </a:t>
                      </a:r>
                      <a:r>
                        <a:rPr sz="2400" dirty="0" err="1">
                          <a:sym typeface="Helvetica Neue"/>
                        </a:rPr>
                        <a:t>显示cpu占用不高，但服务性能上不去，不符合预期；off-cpu查看性能损耗是否由于io操作</a:t>
                      </a:r>
                      <a:r>
                        <a:rPr sz="2400" dirty="0">
                          <a:sym typeface="Helvetica Neue"/>
                        </a:rPr>
                        <a:t> </a:t>
                      </a:r>
                      <a:r>
                        <a:rPr sz="2400" dirty="0" err="1">
                          <a:sym typeface="Helvetica Neue"/>
                        </a:rPr>
                        <a:t>或锁等待</a:t>
                      </a:r>
                      <a:endParaRPr sz="2400" dirty="0">
                        <a:sym typeface="Helvetica Neue"/>
                      </a:endParaRPr>
                    </a:p>
                  </a:txBody>
                  <a:tcPr marL="0" marR="0" marT="0" marB="0" anchor="ctr" horzOverflow="overflow">
                    <a:solidFill>
                      <a:srgbClr val="D6E7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Text Box 2"/>
          <p:cNvSpPr txBox="1"/>
          <p:nvPr/>
        </p:nvSpPr>
        <p:spPr>
          <a:xfrm>
            <a:off x="1101784" y="1466553"/>
            <a:ext cx="316230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大道至简</a:t>
            </a:r>
          </a:p>
        </p:txBody>
      </p:sp>
      <p:sp>
        <p:nvSpPr>
          <p:cNvPr id="273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怎样(how)提升服务性能呢？</a:t>
            </a:r>
          </a:p>
        </p:txBody>
      </p:sp>
      <p:sp>
        <p:nvSpPr>
          <p:cNvPr id="274" name="Reduce unnecessary work: 减少不必要的工作"/>
          <p:cNvSpPr txBox="1"/>
          <p:nvPr/>
        </p:nvSpPr>
        <p:spPr>
          <a:xfrm>
            <a:off x="1109361" y="6126596"/>
            <a:ext cx="17357885" cy="12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defTabSz="914400">
              <a:defRPr sz="6400">
                <a:solidFill>
                  <a:schemeClr val="accent1"/>
                </a:solidFill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等线"/>
                <a:ea typeface="等线"/>
                <a:cs typeface="等线"/>
                <a:sym typeface="等线"/>
              </a:defRPr>
            </a:pPr>
            <a:r>
              <a:t>Reduce unnecessary work: 减少不必要的工作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1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Text Box 2"/>
          <p:cNvSpPr txBox="1"/>
          <p:nvPr/>
        </p:nvSpPr>
        <p:spPr>
          <a:xfrm>
            <a:off x="1101784" y="1466553"/>
            <a:ext cx="316230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目标回顾</a:t>
            </a:r>
          </a:p>
        </p:txBody>
      </p:sp>
      <p:sp>
        <p:nvSpPr>
          <p:cNvPr id="278" name="矩形 2"/>
          <p:cNvSpPr txBox="1"/>
          <p:nvPr/>
        </p:nvSpPr>
        <p:spPr>
          <a:xfrm>
            <a:off x="999113" y="3546918"/>
            <a:ext cx="22385774" cy="214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了解出现 CPU 性能问题的现象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掌握排查 CPU 性能问题的方法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Text Box 2"/>
          <p:cNvSpPr txBox="1"/>
          <p:nvPr/>
        </p:nvSpPr>
        <p:spPr>
          <a:xfrm>
            <a:off x="3884199" y="6080954"/>
            <a:ext cx="5455477" cy="1552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THANKS.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 Box 2"/>
          <p:cNvSpPr txBox="1"/>
          <p:nvPr/>
        </p:nvSpPr>
        <p:spPr>
          <a:xfrm>
            <a:off x="1101784" y="1466553"/>
            <a:ext cx="163830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目录</a:t>
            </a:r>
          </a:p>
        </p:txBody>
      </p:sp>
      <p:sp>
        <p:nvSpPr>
          <p:cNvPr id="104" name="矩形 2"/>
          <p:cNvSpPr txBox="1"/>
          <p:nvPr/>
        </p:nvSpPr>
        <p:spPr>
          <a:xfrm>
            <a:off x="1423810" y="2914723"/>
            <a:ext cx="22385774" cy="7632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48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 CPU 性能分析概述</a:t>
            </a:r>
            <a:endParaRPr>
              <a:latin typeface="冬青黑体简体中文 W3"/>
              <a:ea typeface="冬青黑体简体中文 W3"/>
              <a:cs typeface="冬青黑体简体中文 W3"/>
              <a:sym typeface="冬青黑体简体中文 W3"/>
            </a:endParaRP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35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1.1 性能分析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35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1.2 CPU性能参数</a:t>
            </a:r>
            <a:endParaRPr sz="4800"/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48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2. CPU性能问题分析与排查</a:t>
            </a: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35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2.1 CPU利用率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35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2.2 CPU行为分析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3500"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 2.3 CPU行为采样</a:t>
            </a: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48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3. 总结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10" y="161178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Text Box 2"/>
          <p:cNvSpPr txBox="1"/>
          <p:nvPr/>
        </p:nvSpPr>
        <p:spPr>
          <a:xfrm>
            <a:off x="1101784" y="1466553"/>
            <a:ext cx="4706875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1.1 性能分析</a:t>
            </a:r>
          </a:p>
        </p:txBody>
      </p:sp>
      <p:sp>
        <p:nvSpPr>
          <p:cNvPr id="108" name="矩形 5"/>
          <p:cNvSpPr txBox="1"/>
          <p:nvPr/>
        </p:nvSpPr>
        <p:spPr>
          <a:xfrm>
            <a:off x="1147504" y="3186135"/>
            <a:ext cx="22385774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性能分析</a:t>
            </a:r>
          </a:p>
        </p:txBody>
      </p:sp>
      <p:sp>
        <p:nvSpPr>
          <p:cNvPr id="109" name="矩形 6"/>
          <p:cNvSpPr txBox="1"/>
          <p:nvPr/>
        </p:nvSpPr>
        <p:spPr>
          <a:xfrm>
            <a:off x="1724551" y="4468321"/>
            <a:ext cx="21898807" cy="1123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l" defTabSz="457200">
              <a:defRPr sz="2800" b="0"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t>是一种</a:t>
            </a:r>
            <a:r>
              <a:rPr sz="2900"/>
              <a:t>动态程序分析</a:t>
            </a:r>
            <a:r>
              <a:t>的方法。通过收集程序</a:t>
            </a:r>
            <a:r>
              <a:rPr sz="2900" u="sng">
                <a:latin typeface="Songti SC Bold"/>
                <a:ea typeface="Songti SC Bold"/>
                <a:cs typeface="Songti SC Bold"/>
                <a:sym typeface="Songti SC Bold"/>
              </a:rPr>
              <a:t>运行时信息</a:t>
            </a:r>
            <a:r>
              <a:t>，</a:t>
            </a:r>
          </a:p>
          <a:p>
            <a:pPr algn="l" defTabSz="457200">
              <a:defRPr sz="2800" b="0">
                <a:latin typeface="Songti SC Regular"/>
                <a:ea typeface="Songti SC Regular"/>
                <a:cs typeface="Songti SC Regular"/>
                <a:sym typeface="Songti SC Regular"/>
              </a:defRPr>
            </a:pPr>
            <a:r>
              <a:t>达到研究分析程序的行为，从而发现程序的性能瓶颈。</a:t>
            </a:r>
          </a:p>
        </p:txBody>
      </p:sp>
      <p:sp>
        <p:nvSpPr>
          <p:cNvPr id="110" name="分析什么？"/>
          <p:cNvSpPr txBox="1"/>
          <p:nvPr/>
        </p:nvSpPr>
        <p:spPr>
          <a:xfrm>
            <a:off x="1562360" y="6705965"/>
            <a:ext cx="2009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b="0"/>
            </a:lvl1pPr>
          </a:lstStyle>
          <a:p>
            <a:r>
              <a:t>分析什么？</a:t>
            </a:r>
          </a:p>
        </p:txBody>
      </p:sp>
      <p:sp>
        <p:nvSpPr>
          <p:cNvPr id="111" name="状态：忙碌？空闲？"/>
          <p:cNvSpPr txBox="1"/>
          <p:nvPr/>
        </p:nvSpPr>
        <p:spPr>
          <a:xfrm>
            <a:off x="1688652" y="8815292"/>
            <a:ext cx="353314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0"/>
            </a:pPr>
            <a:r>
              <a:rPr>
                <a:solidFill>
                  <a:schemeClr val="accent1"/>
                </a:solidFill>
              </a:rPr>
              <a:t>状态</a:t>
            </a:r>
            <a:r>
              <a:t>：忙碌？空闲？</a:t>
            </a:r>
          </a:p>
        </p:txBody>
      </p:sp>
      <p:sp>
        <p:nvSpPr>
          <p:cNvPr id="112" name="请求链路上的每一个节点运行时的状态和行为"/>
          <p:cNvSpPr txBox="1"/>
          <p:nvPr/>
        </p:nvSpPr>
        <p:spPr>
          <a:xfrm>
            <a:off x="1641383" y="7760628"/>
            <a:ext cx="7724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0"/>
            </a:pPr>
            <a:r>
              <a:t>请求链路上的每一个节点运行时的</a:t>
            </a:r>
            <a:r>
              <a:rPr>
                <a:solidFill>
                  <a:schemeClr val="accent1"/>
                </a:solidFill>
              </a:rPr>
              <a:t>状态</a:t>
            </a:r>
            <a:r>
              <a:t>和</a:t>
            </a:r>
            <a:r>
              <a:rPr>
                <a:solidFill>
                  <a:schemeClr val="accent1"/>
                </a:solidFill>
              </a:rPr>
              <a:t>行为</a:t>
            </a:r>
          </a:p>
        </p:txBody>
      </p:sp>
      <p:sp>
        <p:nvSpPr>
          <p:cNvPr id="113" name="行为：忙碌什么？为什么空闲？"/>
          <p:cNvSpPr txBox="1"/>
          <p:nvPr/>
        </p:nvSpPr>
        <p:spPr>
          <a:xfrm>
            <a:off x="1726248" y="10073394"/>
            <a:ext cx="5438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0"/>
            </a:pPr>
            <a:r>
              <a:rPr>
                <a:solidFill>
                  <a:schemeClr val="accent1"/>
                </a:solidFill>
              </a:rPr>
              <a:t>行为</a:t>
            </a:r>
            <a:r>
              <a:t>：忙碌什么？为什么空闲？</a:t>
            </a:r>
          </a:p>
        </p:txBody>
      </p:sp>
      <p:pic>
        <p:nvPicPr>
          <p:cNvPr id="114" name="流程图.jpg" descr="流程图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8979" y="522055"/>
            <a:ext cx="11380946" cy="118638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1" animBg="1" advAuto="0"/>
      <p:bldP spid="111" grpId="3" animBg="1" advAuto="0"/>
      <p:bldP spid="112" grpId="2" animBg="1" advAuto="0"/>
      <p:bldP spid="113" grpId="4" animBg="1" advAuto="0"/>
      <p:bldP spid="114" grpId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" y="793"/>
            <a:ext cx="24363364" cy="13714414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Text Box 2"/>
          <p:cNvSpPr txBox="1"/>
          <p:nvPr/>
        </p:nvSpPr>
        <p:spPr>
          <a:xfrm>
            <a:off x="1101784" y="1466553"/>
            <a:ext cx="4706875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1.1 性能分析</a:t>
            </a:r>
          </a:p>
        </p:txBody>
      </p:sp>
      <p:sp>
        <p:nvSpPr>
          <p:cNvPr id="118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什么时候做性能分析</a:t>
            </a:r>
          </a:p>
        </p:txBody>
      </p:sp>
      <p:sp>
        <p:nvSpPr>
          <p:cNvPr id="119" name="哪些因素影响性能指标？"/>
          <p:cNvSpPr txBox="1"/>
          <p:nvPr/>
        </p:nvSpPr>
        <p:spPr>
          <a:xfrm>
            <a:off x="1524797" y="10213189"/>
            <a:ext cx="429514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哪些因素影响性能指标？</a:t>
            </a:r>
          </a:p>
        </p:txBody>
      </p:sp>
      <p:sp>
        <p:nvSpPr>
          <p:cNvPr id="120" name="CPU"/>
          <p:cNvSpPr/>
          <p:nvPr/>
        </p:nvSpPr>
        <p:spPr>
          <a:xfrm>
            <a:off x="7105201" y="9890094"/>
            <a:ext cx="2649072" cy="2649071"/>
          </a:xfrm>
          <a:prstGeom prst="ellipse">
            <a:avLst/>
          </a:prstGeom>
          <a:solidFill>
            <a:srgbClr val="0087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defTabSz="914400">
              <a:defRPr sz="2800" b="0">
                <a:solidFill>
                  <a:schemeClr val="accent3">
                    <a:lumOff val="44000"/>
                  </a:schemeClr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CPU</a:t>
            </a:r>
          </a:p>
        </p:txBody>
      </p:sp>
      <p:sp>
        <p:nvSpPr>
          <p:cNvPr id="121" name="文本"/>
          <p:cNvSpPr txBox="1"/>
          <p:nvPr/>
        </p:nvSpPr>
        <p:spPr>
          <a:xfrm>
            <a:off x="7538869" y="11029209"/>
            <a:ext cx="178173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defTabSz="914400">
              <a:defRPr sz="1800" b="0">
                <a:solidFill>
                  <a:schemeClr val="accent3">
                    <a:lumOff val="44000"/>
                  </a:schemeClr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 </a:t>
            </a:r>
          </a:p>
        </p:txBody>
      </p:sp>
      <p:grpSp>
        <p:nvGrpSpPr>
          <p:cNvPr id="124" name="椭圆 11"/>
          <p:cNvGrpSpPr/>
          <p:nvPr/>
        </p:nvGrpSpPr>
        <p:grpSpPr>
          <a:xfrm>
            <a:off x="8299273" y="11020128"/>
            <a:ext cx="2649071" cy="2649071"/>
            <a:chOff x="0" y="0"/>
            <a:chExt cx="2649070" cy="2649070"/>
          </a:xfrm>
        </p:grpSpPr>
        <p:sp>
          <p:nvSpPr>
            <p:cNvPr id="122" name="圆形"/>
            <p:cNvSpPr/>
            <p:nvPr/>
          </p:nvSpPr>
          <p:spPr>
            <a:xfrm>
              <a:off x="-1" y="-1"/>
              <a:ext cx="2649072" cy="2649072"/>
            </a:xfrm>
            <a:prstGeom prst="ellipse">
              <a:avLst/>
            </a:prstGeom>
            <a:noFill/>
            <a:ln w="44450" cap="flat">
              <a:solidFill>
                <a:srgbClr val="0087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defRPr sz="1800" b="0">
                  <a:solidFill>
                    <a:schemeClr val="accent3">
                      <a:lumOff val="44000"/>
                    </a:schemeClr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23" name="文本"/>
            <p:cNvSpPr txBox="1"/>
            <p:nvPr/>
          </p:nvSpPr>
          <p:spPr>
            <a:xfrm>
              <a:off x="455891" y="1139115"/>
              <a:ext cx="1737288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defTabSz="914400">
                <a:defRPr sz="1800" b="0">
                  <a:solidFill>
                    <a:schemeClr val="accent3">
                      <a:lumOff val="44000"/>
                    </a:schemeClr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r>
                <a:t> </a:t>
              </a:r>
            </a:p>
          </p:txBody>
        </p:sp>
      </p:grpSp>
      <p:sp>
        <p:nvSpPr>
          <p:cNvPr id="125" name="矩形 12"/>
          <p:cNvSpPr txBox="1"/>
          <p:nvPr/>
        </p:nvSpPr>
        <p:spPr>
          <a:xfrm>
            <a:off x="8392868" y="12170762"/>
            <a:ext cx="2461882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defTabSz="914400">
              <a:defRPr sz="2800" b="0">
                <a:solidFill>
                  <a:srgbClr val="0087FF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内存</a:t>
            </a:r>
          </a:p>
        </p:txBody>
      </p:sp>
      <p:grpSp>
        <p:nvGrpSpPr>
          <p:cNvPr id="128" name="椭圆 13"/>
          <p:cNvGrpSpPr/>
          <p:nvPr/>
        </p:nvGrpSpPr>
        <p:grpSpPr>
          <a:xfrm>
            <a:off x="9387404" y="9870199"/>
            <a:ext cx="2688861" cy="2688861"/>
            <a:chOff x="0" y="0"/>
            <a:chExt cx="2688859" cy="2688859"/>
          </a:xfrm>
        </p:grpSpPr>
        <p:sp>
          <p:nvSpPr>
            <p:cNvPr id="126" name="圆形"/>
            <p:cNvSpPr/>
            <p:nvPr/>
          </p:nvSpPr>
          <p:spPr>
            <a:xfrm>
              <a:off x="-1" y="-1"/>
              <a:ext cx="2688861" cy="2688861"/>
            </a:xfrm>
            <a:prstGeom prst="ellipse">
              <a:avLst/>
            </a:prstGeom>
            <a:noFill/>
            <a:ln w="44450" cap="flat">
              <a:solidFill>
                <a:srgbClr val="0087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defRPr sz="1800" b="0">
                  <a:solidFill>
                    <a:schemeClr val="accent3">
                      <a:lumOff val="44000"/>
                    </a:schemeClr>
                  </a:solidFill>
                  <a:latin typeface="等线"/>
                  <a:ea typeface="等线"/>
                  <a:cs typeface="等线"/>
                  <a:sym typeface="等线"/>
                </a:defRPr>
              </a:pPr>
              <a:endParaRPr/>
            </a:p>
          </p:txBody>
        </p:sp>
        <p:sp>
          <p:nvSpPr>
            <p:cNvPr id="127" name="矩形"/>
            <p:cNvSpPr txBox="1"/>
            <p:nvPr/>
          </p:nvSpPr>
          <p:spPr>
            <a:xfrm>
              <a:off x="462739" y="1156224"/>
              <a:ext cx="1763381" cy="376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sz="1800" b="0">
                  <a:solidFill>
                    <a:schemeClr val="accent3">
                      <a:lumOff val="44000"/>
                    </a:schemeClr>
                  </a:solidFill>
                  <a:latin typeface="等线"/>
                  <a:ea typeface="等线"/>
                  <a:cs typeface="等线"/>
                  <a:sym typeface="等线"/>
                </a:defRPr>
              </a:lvl1pPr>
            </a:lstStyle>
            <a:p>
              <a:r>
                <a:t> </a:t>
              </a:r>
            </a:p>
          </p:txBody>
        </p:sp>
      </p:grpSp>
      <p:sp>
        <p:nvSpPr>
          <p:cNvPr id="129" name="矩形 14"/>
          <p:cNvSpPr txBox="1"/>
          <p:nvPr/>
        </p:nvSpPr>
        <p:spPr>
          <a:xfrm>
            <a:off x="9859122" y="10647819"/>
            <a:ext cx="1745425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defTabSz="914400">
              <a:defRPr sz="2800" b="0">
                <a:solidFill>
                  <a:srgbClr val="0087FF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r>
              <a:t>IO</a:t>
            </a:r>
          </a:p>
        </p:txBody>
      </p:sp>
      <p:graphicFrame>
        <p:nvGraphicFramePr>
          <p:cNvPr id="130" name="表格"/>
          <p:cNvGraphicFramePr/>
          <p:nvPr>
            <p:extLst>
              <p:ext uri="{D42A27DB-BD31-4B8C-83A1-F6EECF244321}">
                <p14:modId xmlns:p14="http://schemas.microsoft.com/office/powerpoint/2010/main" val="3233297217"/>
              </p:ext>
            </p:extLst>
          </p:nvPr>
        </p:nvGraphicFramePr>
        <p:xfrm>
          <a:off x="1546555" y="4441140"/>
          <a:ext cx="21974136" cy="4768083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549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9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9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9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8936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800" b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系统性能评价</a:t>
                      </a:r>
                    </a:p>
                  </a:txBody>
                  <a:tcPr marL="0" marR="0" marT="0" marB="0" anchor="ctr" horzOverflow="overflow"/>
                </a:tc>
                <a:tc gridSpan="3"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800" b="1">
                          <a:solidFill>
                            <a:schemeClr val="accent3">
                              <a:lumOff val="44000"/>
                            </a:schemeClr>
                          </a:solidFill>
                          <a:sym typeface="Helvetica Neue"/>
                        </a:rPr>
                        <a:t>性能指标</a:t>
                      </a:r>
                    </a:p>
                  </a:txBody>
                  <a:tcPr marL="0" marR="0" marT="0" marB="0" anchor="ctr" horzOverflow="overflow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用户视角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响应延迟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成功请求数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失败请求数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服务视角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dirty="0" err="1">
                          <a:sym typeface="Helvetica Neue"/>
                        </a:rPr>
                        <a:t>响应延迟</a:t>
                      </a:r>
                      <a:br>
                        <a:rPr lang="en-US" dirty="0">
                          <a:sym typeface="Helvetica Neue"/>
                        </a:rPr>
                      </a:br>
                      <a:br>
                        <a:rPr lang="en-US" dirty="0">
                          <a:sym typeface="Helvetica Neue"/>
                        </a:rPr>
                      </a:br>
                      <a:r>
                        <a:rPr dirty="0">
                          <a:sym typeface="Helvetica Neue"/>
                        </a:rPr>
                        <a:t>  </a:t>
                      </a:r>
                      <a:r>
                        <a:rPr dirty="0" err="1">
                          <a:sym typeface="Helvetica Neue"/>
                        </a:rPr>
                        <a:t>最大并发连接数</a:t>
                      </a:r>
                      <a:endParaRPr dirty="0"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dirty="0" err="1">
                          <a:sym typeface="Helvetica Neue"/>
                        </a:rPr>
                        <a:t>吞吐量</a:t>
                      </a:r>
                      <a:br>
                        <a:rPr lang="en-US" altLang="en-US" dirty="0">
                          <a:sym typeface="Helvetica Neue"/>
                        </a:rPr>
                      </a:br>
                      <a:br>
                        <a:rPr lang="en-US" dirty="0">
                          <a:sym typeface="Helvetica Neue"/>
                        </a:rPr>
                      </a:br>
                      <a:r>
                        <a:rPr dirty="0">
                          <a:sym typeface="Helvetica Neue"/>
                        </a:rPr>
                        <a:t>  </a:t>
                      </a:r>
                      <a:r>
                        <a:rPr dirty="0" err="1">
                          <a:sym typeface="Helvetica Neue"/>
                        </a:rPr>
                        <a:t>资源利用率</a:t>
                      </a:r>
                      <a:endParaRPr dirty="0"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dirty="0" err="1">
                          <a:sym typeface="Helvetica Neue"/>
                        </a:rPr>
                        <a:t>稳定性</a:t>
                      </a:r>
                      <a:r>
                        <a:rPr dirty="0">
                          <a:sym typeface="Helvetica Neue"/>
                        </a:rPr>
                        <a:t>  </a:t>
                      </a:r>
                      <a:br>
                        <a:rPr lang="en-US" altLang="en-US" dirty="0">
                          <a:sym typeface="Helvetica Neue"/>
                        </a:rPr>
                      </a:br>
                      <a:br>
                        <a:rPr lang="en-US" dirty="0">
                          <a:sym typeface="Helvetica Neue"/>
                        </a:rPr>
                      </a:br>
                      <a:r>
                        <a:rPr dirty="0" err="1">
                          <a:sym typeface="Helvetica Neue"/>
                        </a:rPr>
                        <a:t>可恢复性</a:t>
                      </a:r>
                      <a:endParaRPr dirty="0">
                        <a:sym typeface="Helvetica Neue"/>
                      </a:endParaRP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5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5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5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5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5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5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2" animBg="1" advAuto="0"/>
      <p:bldP spid="120" grpId="4" animBg="1" advAuto="0"/>
      <p:bldP spid="121" grpId="7" animBg="1" advAuto="0"/>
      <p:bldP spid="124" grpId="5" animBg="1" advAuto="0"/>
      <p:bldP spid="125" grpId="8" animBg="1" advAuto="0"/>
      <p:bldP spid="128" grpId="3" animBg="1" advAuto="0"/>
      <p:bldP spid="129" grpId="6" animBg="1" advAuto="0"/>
      <p:bldP spid="130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1.2 CPU性能参数</a:t>
            </a:r>
          </a:p>
        </p:txBody>
      </p:sp>
      <p:sp>
        <p:nvSpPr>
          <p:cNvPr id="134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如何判断CPU的好坏呢？</a:t>
            </a:r>
          </a:p>
        </p:txBody>
      </p:sp>
      <p:pic>
        <p:nvPicPr>
          <p:cNvPr id="13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16" y="5105665"/>
            <a:ext cx="16179801" cy="7416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83444" y="3232793"/>
            <a:ext cx="5588001" cy="482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核心越多越性能越好吗？"/>
          <p:cNvSpPr txBox="1"/>
          <p:nvPr/>
        </p:nvSpPr>
        <p:spPr>
          <a:xfrm>
            <a:off x="17831374" y="10345380"/>
            <a:ext cx="5692141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 b="0"/>
            </a:lvl1pPr>
          </a:lstStyle>
          <a:p>
            <a:r>
              <a:t>核心越多越性能越好吗？</a:t>
            </a:r>
          </a:p>
        </p:txBody>
      </p:sp>
      <p:sp>
        <p:nvSpPr>
          <p:cNvPr id="138" name="Intel® Xeon® Platinum 8260 Processor"/>
          <p:cNvSpPr txBox="1"/>
          <p:nvPr/>
        </p:nvSpPr>
        <p:spPr>
          <a:xfrm>
            <a:off x="958715" y="4452939"/>
            <a:ext cx="5984343" cy="488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600" b="0"/>
            </a:lvl1pPr>
          </a:lstStyle>
          <a:p>
            <a:r>
              <a:t>Intel® Xeon® Platinum 8260 Processor 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animBg="1" advAuto="0"/>
      <p:bldP spid="137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1.2 CPU性能参数</a:t>
            </a:r>
          </a:p>
        </p:txBody>
      </p:sp>
      <p:sp>
        <p:nvSpPr>
          <p:cNvPr id="143" name="矩形 5"/>
          <p:cNvSpPr txBox="1"/>
          <p:nvPr/>
        </p:nvSpPr>
        <p:spPr>
          <a:xfrm>
            <a:off x="998319" y="2967126"/>
            <a:ext cx="22385774" cy="5332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en-US" sz="3200" dirty="0" err="1"/>
              <a:t>核心数</a:t>
            </a:r>
            <a:r>
              <a:rPr lang="zh-CN" altLang="en-US" sz="3200" dirty="0"/>
              <a:t>：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核心内部单元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控制器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：指挥系统与其它部件沟通、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寄存器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：存放工作指令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运算数据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内存地址、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运算器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: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算数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逻辑运算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，核心数越多能同时处理的工作越多；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endParaRPr lang="en-US" sz="3600" dirty="0"/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sz="3200" dirty="0" err="1"/>
              <a:t>线程</a:t>
            </a:r>
            <a:r>
              <a:rPr lang="zh-CN" altLang="en-US" sz="3200" dirty="0"/>
              <a:t>：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以前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单核心单线程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工作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工作流水线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，发现核心内部有空余资源没法用上。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开多条流水线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，这样就不会因为单个流水线下由于某个单元的耗时导致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利用率上不去（</a:t>
            </a:r>
            <a:r>
              <a:rPr lang="zh-CN" altLang="en-US" sz="3200" u="sng" dirty="0">
                <a:solidFill>
                  <a:schemeClr val="bg1">
                    <a:lumMod val="50000"/>
                  </a:schemeClr>
                </a:solidFill>
              </a:rPr>
              <a:t>超线程技术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）。内部单元在某个单元阻塞时，其它单元可以继续工作；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endParaRPr sz="36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369EDDE-F18F-8D4D-BEE1-96C1820C6B74}"/>
              </a:ext>
            </a:extLst>
          </p:cNvPr>
          <p:cNvSpPr txBox="1"/>
          <p:nvPr/>
        </p:nvSpPr>
        <p:spPr>
          <a:xfrm>
            <a:off x="998319" y="12698752"/>
            <a:ext cx="6727161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查看设备</a:t>
            </a:r>
            <a:r>
              <a:rPr lang="en" altLang="zh-CN" i="1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性能参数</a:t>
            </a:r>
            <a:r>
              <a:rPr lang="en-US" altLang="zh-CN" i="1" dirty="0">
                <a:solidFill>
                  <a:schemeClr val="bg1">
                    <a:lumMod val="50000"/>
                  </a:schemeClr>
                </a:solidFill>
              </a:rPr>
              <a:t>: /</a:t>
            </a:r>
            <a:r>
              <a:rPr lang="en" altLang="zh-CN" i="1" dirty="0">
                <a:solidFill>
                  <a:schemeClr val="bg1">
                    <a:lumMod val="50000"/>
                  </a:schemeClr>
                </a:solidFill>
              </a:rPr>
              <a:t>proc/</a:t>
            </a:r>
            <a:r>
              <a:rPr lang="en" altLang="zh-CN" i="1" dirty="0" err="1">
                <a:solidFill>
                  <a:schemeClr val="bg1">
                    <a:lumMod val="50000"/>
                  </a:schemeClr>
                </a:solidFill>
              </a:rPr>
              <a:t>cpuinfo</a:t>
            </a:r>
            <a:endParaRPr lang="en" altLang="zh-CN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1.2 CPU性能参数</a:t>
            </a:r>
          </a:p>
        </p:txBody>
      </p:sp>
      <p:sp>
        <p:nvSpPr>
          <p:cNvPr id="143" name="矩形 5"/>
          <p:cNvSpPr txBox="1"/>
          <p:nvPr/>
        </p:nvSpPr>
        <p:spPr>
          <a:xfrm>
            <a:off x="998319" y="2967126"/>
            <a:ext cx="22385774" cy="9592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主</a:t>
            </a:r>
            <a:r>
              <a:rPr sz="3200" dirty="0" err="1"/>
              <a:t>频</a:t>
            </a:r>
            <a:r>
              <a:rPr lang="zh-CN" altLang="en-US" sz="3200" dirty="0"/>
              <a:t>：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在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秒内执行操作的次数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</a:endParaRPr>
          </a:p>
          <a:p>
            <a:pPr lvl="2" algn="l">
              <a:lnSpc>
                <a:spcPct val="150000"/>
              </a:lnSpc>
              <a:buSzPct val="100000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i="1" dirty="0"/>
              <a:t>                            主频 </a:t>
            </a:r>
            <a:r>
              <a:rPr lang="en-US" altLang="zh-CN" sz="3200" i="1" dirty="0"/>
              <a:t>=</a:t>
            </a:r>
            <a:r>
              <a:rPr lang="zh-CN" altLang="en-US" sz="3200" i="1" dirty="0"/>
              <a:t> 外频 * 倍频</a:t>
            </a:r>
            <a:endParaRPr lang="en-US" altLang="zh-CN" sz="3200" i="1" dirty="0"/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外频：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系统总线的频率。交换数据的频率，系统内交换数据都以这个频率进行交换。各部件沟通频率（每隔一个时钟周期后交流一起）</a:t>
            </a:r>
            <a:endParaRPr lang="en-US" altLang="zh-CN" sz="3200" dirty="0">
              <a:solidFill>
                <a:schemeClr val="bg1">
                  <a:lumMod val="50000"/>
                </a:schemeClr>
              </a:solidFill>
            </a:endParaRP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en-US" sz="3200" dirty="0" err="1"/>
              <a:t>倍频</a:t>
            </a:r>
            <a:r>
              <a:rPr lang="zh-CN" altLang="en-US" sz="3200" dirty="0"/>
              <a:t>：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与其它部件沟通频率不变，但是每沟通一次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运算几次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(batch)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。独立运算次数（倍频）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  <a:p>
            <a:pPr lvl="2" algn="l">
              <a:lnSpc>
                <a:spcPct val="150000"/>
              </a:lnSpc>
              <a:buSzPct val="100000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为什么需要外频？</a:t>
            </a:r>
            <a:endParaRPr lang="en-US" altLang="zh-CN" sz="3200" dirty="0"/>
          </a:p>
          <a:p>
            <a:pPr lvl="2" algn="l">
              <a:lnSpc>
                <a:spcPct val="150000"/>
              </a:lnSpc>
              <a:buSzPct val="100000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en-US" sz="3200" dirty="0" err="1">
                <a:solidFill>
                  <a:schemeClr val="accent1"/>
                </a:solidFill>
              </a:rPr>
              <a:t>因为CPU和其它部件</a:t>
            </a:r>
            <a:r>
              <a:rPr lang="en-US" sz="3200" dirty="0">
                <a:solidFill>
                  <a:schemeClr val="accent1"/>
                </a:solidFill>
              </a:rPr>
              <a:t>(</a:t>
            </a:r>
            <a:r>
              <a:rPr lang="en-US" sz="3200" dirty="0" err="1">
                <a:solidFill>
                  <a:schemeClr val="accent1"/>
                </a:solidFill>
              </a:rPr>
              <a:t>内存</a:t>
            </a:r>
            <a:r>
              <a:rPr lang="en-US" sz="3200" dirty="0">
                <a:solidFill>
                  <a:schemeClr val="accent1"/>
                </a:solidFill>
              </a:rPr>
              <a:t>)</a:t>
            </a:r>
            <a:r>
              <a:rPr lang="en-US" sz="3200" dirty="0" err="1">
                <a:solidFill>
                  <a:schemeClr val="accent1"/>
                </a:solidFill>
              </a:rPr>
              <a:t>速度差异</a:t>
            </a:r>
            <a:r>
              <a:rPr lang="zh-CN" altLang="en-US" sz="3200" dirty="0">
                <a:solidFill>
                  <a:schemeClr val="accent1"/>
                </a:solidFill>
              </a:rPr>
              <a:t>，导致不同步。</a:t>
            </a:r>
            <a:r>
              <a:rPr lang="en-US" altLang="zh-CN" sz="3200" dirty="0">
                <a:solidFill>
                  <a:schemeClr val="accent1"/>
                </a:solidFill>
              </a:rPr>
              <a:t>CPU</a:t>
            </a:r>
            <a:r>
              <a:rPr lang="zh-CN" altLang="en-US" sz="3200" dirty="0">
                <a:solidFill>
                  <a:schemeClr val="accent1"/>
                </a:solidFill>
              </a:rPr>
              <a:t>指令速度</a:t>
            </a:r>
            <a:r>
              <a:rPr lang="en-US" altLang="zh-CN" sz="3200" dirty="0">
                <a:solidFill>
                  <a:schemeClr val="accent1"/>
                </a:solidFill>
              </a:rPr>
              <a:t>(2394MHz</a:t>
            </a:r>
            <a:r>
              <a:rPr lang="zh-CN" altLang="en-US" sz="3200" dirty="0">
                <a:solidFill>
                  <a:schemeClr val="accent1"/>
                </a:solidFill>
              </a:rPr>
              <a:t>下</a:t>
            </a:r>
            <a:r>
              <a:rPr lang="en-US" altLang="zh-CN" sz="3200" dirty="0">
                <a:solidFill>
                  <a:schemeClr val="accent1"/>
                </a:solidFill>
              </a:rPr>
              <a:t>0.4ns)</a:t>
            </a:r>
            <a:r>
              <a:rPr lang="zh-CN" altLang="en-US" sz="3200" dirty="0">
                <a:solidFill>
                  <a:schemeClr val="accent1"/>
                </a:solidFill>
              </a:rPr>
              <a:t>，一次内存寻址需要</a:t>
            </a:r>
            <a:r>
              <a:rPr lang="en-US" altLang="zh-CN" sz="3200" dirty="0">
                <a:solidFill>
                  <a:schemeClr val="accent1"/>
                </a:solidFill>
              </a:rPr>
              <a:t>100ns</a:t>
            </a:r>
            <a:r>
              <a:rPr lang="zh-CN" altLang="en-US" sz="3200" dirty="0">
                <a:solidFill>
                  <a:schemeClr val="accent1"/>
                </a:solidFill>
              </a:rPr>
              <a:t>左右</a:t>
            </a:r>
            <a:endParaRPr lang="en-US" altLang="zh-CN" sz="3200" dirty="0">
              <a:solidFill>
                <a:schemeClr val="accent1"/>
              </a:solidFill>
            </a:endParaRP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endParaRPr lang="en-US" sz="3200" dirty="0"/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en-US" sz="3200" dirty="0" err="1"/>
              <a:t>主频的参数</a:t>
            </a:r>
            <a:r>
              <a:rPr lang="zh-CN" altLang="en-US" sz="3200" dirty="0"/>
              <a:t>：</a:t>
            </a:r>
            <a:r>
              <a:rPr lang="zh-CN" altLang="en-US" sz="3200" b="0" dirty="0">
                <a:solidFill>
                  <a:schemeClr val="bg1">
                    <a:lumMod val="50000"/>
                  </a:schemeClr>
                </a:solidFill>
                <a:latin typeface="冬青黑体简体中文 W6"/>
                <a:ea typeface="冬青黑体简体中文 W6"/>
              </a:rPr>
              <a:t>基频 、睿频</a:t>
            </a:r>
            <a:endParaRPr lang="en-US" altLang="zh-CN" sz="3200" b="0" dirty="0">
              <a:solidFill>
                <a:schemeClr val="bg1">
                  <a:lumMod val="50000"/>
                </a:schemeClr>
              </a:solidFill>
              <a:latin typeface="冬青黑体简体中文 W6"/>
              <a:ea typeface="冬青黑体简体中文 W6"/>
            </a:endParaRP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基频：</a:t>
            </a:r>
            <a:r>
              <a:rPr lang="en-US" altLang="zh-CN" sz="3200" b="0" dirty="0">
                <a:solidFill>
                  <a:schemeClr val="bg1">
                    <a:lumMod val="50000"/>
                  </a:schemeClr>
                </a:solidFill>
                <a:latin typeface="冬青黑体简体中文 W6"/>
                <a:ea typeface="冬青黑体简体中文 W6"/>
              </a:rPr>
              <a:t>CPU</a:t>
            </a:r>
            <a:r>
              <a:rPr lang="zh-CN" altLang="en-US" sz="3200" b="0" dirty="0">
                <a:solidFill>
                  <a:schemeClr val="bg1">
                    <a:lumMod val="50000"/>
                  </a:schemeClr>
                </a:solidFill>
                <a:latin typeface="冬青黑体简体中文 W6"/>
                <a:ea typeface="冬青黑体简体中文 W6"/>
              </a:rPr>
              <a:t>运行的基础频率。平时</a:t>
            </a:r>
            <a:r>
              <a:rPr lang="en-US" altLang="zh-CN" sz="3200" b="0" dirty="0">
                <a:solidFill>
                  <a:schemeClr val="bg1">
                    <a:lumMod val="50000"/>
                  </a:schemeClr>
                </a:solidFill>
                <a:latin typeface="冬青黑体简体中文 W6"/>
                <a:ea typeface="冬青黑体简体中文 W6"/>
              </a:rPr>
              <a:t>CPU</a:t>
            </a:r>
            <a:r>
              <a:rPr lang="zh-CN" altLang="en-US" sz="3200" b="0" dirty="0">
                <a:solidFill>
                  <a:schemeClr val="bg1">
                    <a:lumMod val="50000"/>
                  </a:schemeClr>
                </a:solidFill>
                <a:latin typeface="冬青黑体简体中文 W6"/>
                <a:ea typeface="冬青黑体简体中文 W6"/>
              </a:rPr>
              <a:t>运行的基础状态，在保障性能的同时降低功耗</a:t>
            </a:r>
            <a:endParaRPr lang="en-US" altLang="zh-CN" sz="3200" b="0" dirty="0">
              <a:solidFill>
                <a:schemeClr val="bg1">
                  <a:lumMod val="50000"/>
                </a:schemeClr>
              </a:solidFill>
              <a:latin typeface="冬青黑体简体中文 W6"/>
              <a:ea typeface="冬青黑体简体中文 W6"/>
            </a:endParaRPr>
          </a:p>
          <a:p>
            <a:pPr marL="457200" lvl="2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睿频：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当任务增加时，只用基频不够，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CPU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会在可承受的范围内拉高倍频以提高主频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</a:rPr>
              <a:t>睿频</a:t>
            </a:r>
            <a:r>
              <a:rPr lang="en-US" altLang="zh-CN" sz="3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lvl="2" algn="l">
              <a:lnSpc>
                <a:spcPct val="150000"/>
              </a:lnSpc>
              <a:buSzPct val="100000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睿频为什么只拉高倍频不拉外频呢？</a:t>
            </a:r>
            <a:endParaRPr lang="en-US" altLang="zh-CN" sz="3200" dirty="0"/>
          </a:p>
          <a:p>
            <a:pPr lvl="2" algn="l">
              <a:lnSpc>
                <a:spcPct val="150000"/>
              </a:lnSpc>
              <a:buSzPct val="100000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rPr lang="zh-CN" altLang="en-US" sz="3200" dirty="0"/>
              <a:t> </a:t>
            </a:r>
            <a:r>
              <a:rPr lang="zh-CN" altLang="en-US" sz="3200" dirty="0">
                <a:solidFill>
                  <a:schemeClr val="accent1"/>
                </a:solidFill>
              </a:rPr>
              <a:t>提升外频不单单只提升</a:t>
            </a:r>
            <a:r>
              <a:rPr lang="en-US" altLang="zh-CN" sz="3200" dirty="0">
                <a:solidFill>
                  <a:schemeClr val="accent1"/>
                </a:solidFill>
              </a:rPr>
              <a:t>CPU,</a:t>
            </a:r>
            <a:r>
              <a:rPr lang="zh-CN" altLang="en-US" sz="3200" dirty="0">
                <a:solidFill>
                  <a:schemeClr val="accent1"/>
                </a:solidFill>
              </a:rPr>
              <a:t>其它部件也会被提升</a:t>
            </a:r>
            <a:r>
              <a:rPr lang="en-US" altLang="zh-CN" sz="3200" dirty="0">
                <a:solidFill>
                  <a:schemeClr val="accent1"/>
                </a:solidFill>
              </a:rPr>
              <a:t>, </a:t>
            </a:r>
            <a:r>
              <a:rPr lang="zh-CN" altLang="en-US" sz="3200" dirty="0">
                <a:solidFill>
                  <a:schemeClr val="accent1"/>
                </a:solidFill>
              </a:rPr>
              <a:t>保险起见只拉倍频</a:t>
            </a:r>
            <a:endParaRPr lang="en-US" altLang="zh-CN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271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1" descr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24363363" cy="13714413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Text Box 2"/>
          <p:cNvSpPr txBox="1"/>
          <p:nvPr/>
        </p:nvSpPr>
        <p:spPr>
          <a:xfrm>
            <a:off x="1101784" y="1466553"/>
            <a:ext cx="6484621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6000" b="0">
                <a:solidFill>
                  <a:srgbClr val="5E5E5E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pPr>
            <a:r>
              <a:t>1.2 CPU性能参数</a:t>
            </a:r>
          </a:p>
        </p:txBody>
      </p:sp>
      <p:sp>
        <p:nvSpPr>
          <p:cNvPr id="151" name="矩形 5"/>
          <p:cNvSpPr txBox="1"/>
          <p:nvPr/>
        </p:nvSpPr>
        <p:spPr>
          <a:xfrm>
            <a:off x="1060833" y="3002926"/>
            <a:ext cx="22385774" cy="77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457200" indent="-457200" algn="l">
              <a:lnSpc>
                <a:spcPct val="150000"/>
              </a:lnSpc>
              <a:buSzPct val="100000"/>
              <a:buFont typeface="Arial"/>
              <a:buChar char="•"/>
              <a:defRPr sz="5400" b="0"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查看CPU的实时资源：top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12F9FFE-1090-9846-9131-0491909AE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129" y="4839979"/>
            <a:ext cx="21748751" cy="606112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8F8F8F"/>
      </a:accent3>
      <a:accent4>
        <a:srgbClr val="70707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8F8F8F"/>
      </a:accent3>
      <a:accent4>
        <a:srgbClr val="70707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1138</Words>
  <Application>Microsoft Macintosh PowerPoint</Application>
  <PresentationFormat>自定义</PresentationFormat>
  <Paragraphs>188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等线</vt:lpstr>
      <vt:lpstr>冬青黑体简体中文 W3</vt:lpstr>
      <vt:lpstr>冬青黑体简体中文 W6</vt:lpstr>
      <vt:lpstr>PingFang SC Medium</vt:lpstr>
      <vt:lpstr>Songti SC Bold</vt:lpstr>
      <vt:lpstr>Songti SC Regular</vt:lpstr>
      <vt:lpstr>Arial</vt:lpstr>
      <vt:lpstr>Helvetica Neue</vt:lpstr>
      <vt:lpstr>Helvetica Neue Light</vt:lpstr>
      <vt:lpstr>Helvetica Neue Medium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林伟波</cp:lastModifiedBy>
  <cp:revision>21</cp:revision>
  <dcterms:modified xsi:type="dcterms:W3CDTF">2022-02-16T10:56:59Z</dcterms:modified>
</cp:coreProperties>
</file>